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52"/>
  </p:notesMasterIdLst>
  <p:sldIdLst>
    <p:sldId id="546" r:id="rId2"/>
    <p:sldId id="586" r:id="rId3"/>
    <p:sldId id="587" r:id="rId4"/>
    <p:sldId id="584" r:id="rId5"/>
    <p:sldId id="588" r:id="rId6"/>
    <p:sldId id="591" r:id="rId7"/>
    <p:sldId id="590" r:id="rId8"/>
    <p:sldId id="592" r:id="rId9"/>
    <p:sldId id="593" r:id="rId10"/>
    <p:sldId id="334" r:id="rId11"/>
    <p:sldId id="335" r:id="rId12"/>
    <p:sldId id="374" r:id="rId13"/>
    <p:sldId id="336" r:id="rId14"/>
    <p:sldId id="594" r:id="rId15"/>
    <p:sldId id="337" r:id="rId16"/>
    <p:sldId id="338" r:id="rId17"/>
    <p:sldId id="461" r:id="rId18"/>
    <p:sldId id="597" r:id="rId19"/>
    <p:sldId id="595" r:id="rId20"/>
    <p:sldId id="596" r:id="rId21"/>
    <p:sldId id="375" r:id="rId22"/>
    <p:sldId id="598" r:id="rId23"/>
    <p:sldId id="599" r:id="rId24"/>
    <p:sldId id="600" r:id="rId25"/>
    <p:sldId id="601" r:id="rId26"/>
    <p:sldId id="605" r:id="rId27"/>
    <p:sldId id="604" r:id="rId28"/>
    <p:sldId id="602" r:id="rId29"/>
    <p:sldId id="606" r:id="rId30"/>
    <p:sldId id="489" r:id="rId31"/>
    <p:sldId id="607" r:id="rId32"/>
    <p:sldId id="608" r:id="rId33"/>
    <p:sldId id="609" r:id="rId34"/>
    <p:sldId id="466" r:id="rId35"/>
    <p:sldId id="467" r:id="rId36"/>
    <p:sldId id="610" r:id="rId37"/>
    <p:sldId id="611" r:id="rId38"/>
    <p:sldId id="612" r:id="rId39"/>
    <p:sldId id="613" r:id="rId40"/>
    <p:sldId id="614" r:id="rId41"/>
    <p:sldId id="615" r:id="rId42"/>
    <p:sldId id="468" r:id="rId43"/>
    <p:sldId id="561" r:id="rId44"/>
    <p:sldId id="616" r:id="rId45"/>
    <p:sldId id="470" r:id="rId46"/>
    <p:sldId id="619" r:id="rId47"/>
    <p:sldId id="618" r:id="rId48"/>
    <p:sldId id="620" r:id="rId49"/>
    <p:sldId id="621" r:id="rId50"/>
    <p:sldId id="487" r:id="rId51"/>
  </p:sldIdLst>
  <p:sldSz cx="9144000" cy="6858000" type="screen4x3"/>
  <p:notesSz cx="6858000" cy="9144000"/>
  <p:defaultTextStyle>
    <a:defPPr>
      <a:defRPr lang="en-US"/>
    </a:defPPr>
    <a:lvl1pPr algn="l" rtl="0" fontAlgn="base">
      <a:spcBef>
        <a:spcPct val="0"/>
      </a:spcBef>
      <a:spcAft>
        <a:spcPct val="0"/>
      </a:spcAft>
      <a:defRPr sz="2800" b="1" kern="1200">
        <a:solidFill>
          <a:srgbClr val="FF0000"/>
        </a:solidFill>
        <a:latin typeface="Arial" charset="0"/>
        <a:ea typeface="+mn-ea"/>
        <a:cs typeface="+mn-cs"/>
      </a:defRPr>
    </a:lvl1pPr>
    <a:lvl2pPr marL="457200" algn="l" rtl="0" fontAlgn="base">
      <a:spcBef>
        <a:spcPct val="0"/>
      </a:spcBef>
      <a:spcAft>
        <a:spcPct val="0"/>
      </a:spcAft>
      <a:defRPr sz="2800" b="1" kern="1200">
        <a:solidFill>
          <a:srgbClr val="FF0000"/>
        </a:solidFill>
        <a:latin typeface="Arial" charset="0"/>
        <a:ea typeface="+mn-ea"/>
        <a:cs typeface="+mn-cs"/>
      </a:defRPr>
    </a:lvl2pPr>
    <a:lvl3pPr marL="914400" algn="l" rtl="0" fontAlgn="base">
      <a:spcBef>
        <a:spcPct val="0"/>
      </a:spcBef>
      <a:spcAft>
        <a:spcPct val="0"/>
      </a:spcAft>
      <a:defRPr sz="2800" b="1" kern="1200">
        <a:solidFill>
          <a:srgbClr val="FF0000"/>
        </a:solidFill>
        <a:latin typeface="Arial" charset="0"/>
        <a:ea typeface="+mn-ea"/>
        <a:cs typeface="+mn-cs"/>
      </a:defRPr>
    </a:lvl3pPr>
    <a:lvl4pPr marL="1371600" algn="l" rtl="0" fontAlgn="base">
      <a:spcBef>
        <a:spcPct val="0"/>
      </a:spcBef>
      <a:spcAft>
        <a:spcPct val="0"/>
      </a:spcAft>
      <a:defRPr sz="2800" b="1" kern="1200">
        <a:solidFill>
          <a:srgbClr val="FF0000"/>
        </a:solidFill>
        <a:latin typeface="Arial" charset="0"/>
        <a:ea typeface="+mn-ea"/>
        <a:cs typeface="+mn-cs"/>
      </a:defRPr>
    </a:lvl4pPr>
    <a:lvl5pPr marL="1828800" algn="l" rtl="0" fontAlgn="base">
      <a:spcBef>
        <a:spcPct val="0"/>
      </a:spcBef>
      <a:spcAft>
        <a:spcPct val="0"/>
      </a:spcAft>
      <a:defRPr sz="2800" b="1" kern="1200">
        <a:solidFill>
          <a:srgbClr val="FF0000"/>
        </a:solidFill>
        <a:latin typeface="Arial" charset="0"/>
        <a:ea typeface="+mn-ea"/>
        <a:cs typeface="+mn-cs"/>
      </a:defRPr>
    </a:lvl5pPr>
    <a:lvl6pPr marL="2286000" algn="l" defTabSz="914400" rtl="0" eaLnBrk="1" latinLnBrk="0" hangingPunct="1">
      <a:defRPr sz="2800" b="1" kern="1200">
        <a:solidFill>
          <a:srgbClr val="FF0000"/>
        </a:solidFill>
        <a:latin typeface="Arial" charset="0"/>
        <a:ea typeface="+mn-ea"/>
        <a:cs typeface="+mn-cs"/>
      </a:defRPr>
    </a:lvl6pPr>
    <a:lvl7pPr marL="2743200" algn="l" defTabSz="914400" rtl="0" eaLnBrk="1" latinLnBrk="0" hangingPunct="1">
      <a:defRPr sz="2800" b="1" kern="1200">
        <a:solidFill>
          <a:srgbClr val="FF0000"/>
        </a:solidFill>
        <a:latin typeface="Arial" charset="0"/>
        <a:ea typeface="+mn-ea"/>
        <a:cs typeface="+mn-cs"/>
      </a:defRPr>
    </a:lvl7pPr>
    <a:lvl8pPr marL="3200400" algn="l" defTabSz="914400" rtl="0" eaLnBrk="1" latinLnBrk="0" hangingPunct="1">
      <a:defRPr sz="2800" b="1" kern="1200">
        <a:solidFill>
          <a:srgbClr val="FF0000"/>
        </a:solidFill>
        <a:latin typeface="Arial" charset="0"/>
        <a:ea typeface="+mn-ea"/>
        <a:cs typeface="+mn-cs"/>
      </a:defRPr>
    </a:lvl8pPr>
    <a:lvl9pPr marL="3657600" algn="l" defTabSz="914400" rtl="0" eaLnBrk="1" latinLnBrk="0" hangingPunct="1">
      <a:defRPr sz="2800" b="1" kern="1200">
        <a:solidFill>
          <a:srgbClr val="FF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009900"/>
    <a:srgbClr val="387C1C"/>
    <a:srgbClr val="669900"/>
    <a:srgbClr val="4D900A"/>
    <a:srgbClr val="5C8109"/>
    <a:srgbClr val="336600"/>
    <a:srgbClr val="FF0000"/>
    <a:srgbClr val="006C6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818" autoAdjust="0"/>
    <p:restoredTop sz="69121" autoAdjust="0"/>
  </p:normalViewPr>
  <p:slideViewPr>
    <p:cSldViewPr snapToGrid="0" showGuides="1">
      <p:cViewPr>
        <p:scale>
          <a:sx n="60" d="100"/>
          <a:sy n="60" d="100"/>
        </p:scale>
        <p:origin x="456" y="197"/>
      </p:cViewPr>
      <p:guideLst>
        <p:guide orient="horz" pos="2159"/>
        <p:guide pos="2880"/>
      </p:guideLst>
    </p:cSldViewPr>
  </p:slideViewPr>
  <p:outlineViewPr>
    <p:cViewPr>
      <p:scale>
        <a:sx n="33" d="100"/>
        <a:sy n="33" d="100"/>
      </p:scale>
      <p:origin x="0" y="9538"/>
    </p:cViewPr>
  </p:outlineViewPr>
  <p:notesTextViewPr>
    <p:cViewPr>
      <p:scale>
        <a:sx n="100" d="100"/>
        <a:sy n="100" d="100"/>
      </p:scale>
      <p:origin x="0" y="0"/>
    </p:cViewPr>
  </p:notesTextViewPr>
  <p:sorterViewPr>
    <p:cViewPr>
      <p:scale>
        <a:sx n="50" d="100"/>
        <a:sy n="50" d="100"/>
      </p:scale>
      <p:origin x="0" y="2435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pPr>
              <a:defRPr/>
            </a:pPr>
            <a:endParaRPr lang="en-US"/>
          </a:p>
        </p:txBody>
      </p:sp>
      <p:sp>
        <p:nvSpPr>
          <p:cNvPr id="245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49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pPr>
              <a:defRPr/>
            </a:pPr>
            <a:endParaRPr lang="en-US"/>
          </a:p>
        </p:txBody>
      </p:sp>
      <p:sp>
        <p:nvSpPr>
          <p:cNvPr id="245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AF97C56A-6EEF-4D94-8735-5FF6A2F480E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46705BE9-BCCB-4176-956A-AAE112A8A5E5}" type="slidenum">
              <a:rPr lang="en-US" smtClean="0"/>
              <a:pPr/>
              <a:t>1</a:t>
            </a:fld>
            <a:endParaRPr lang="en-US" dirty="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dirty="0" smtClean="0"/>
              <a:t>No this is not Hawaii, but I wanted to get your attention with perhaps the most beautiful eruption photo I’ve ever seen! This is actually Stromboli in Italy. It erupts basaltic lava like the Hawaiian volcanoes,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the existence of a </a:t>
            </a:r>
            <a:r>
              <a:rPr lang="en-US" baseline="0" dirty="0" smtClean="0"/>
              <a:t>hot mantle plume beneath the lithosphere, which continuously brings new magma to the surface.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As proposed by Wilson, hot spots had fixed positions relative to other hot spots, but the plates moved over them. Volcanoes grow on the portion of the plate directly above the hot spot, but since the volcanoes are attached to the moving plates, they eventually move away from the hot spot and become extinct while new volcanoes form over a fresh part of the plate that is moved into position above the hot spot. Eventually a string of volcanoes is produced that grows older away from the hot spot. This explanation was generally accepted by scientists for decades and Hawaii literally became the “textbook example” of an island chain formed by a stationary mantle plume.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However,</a:t>
            </a:r>
            <a:r>
              <a:rPr lang="en-US" baseline="0" dirty="0" smtClean="0"/>
              <a:t> as the textbook example, the Hawaiian-Emperor Seamount chain received a lot of scientific attention, which gradually uncovered numerous </a:t>
            </a:r>
            <a:r>
              <a:rPr lang="en-US" b="0" i="0" baseline="0" dirty="0" smtClean="0"/>
              <a:t>a</a:t>
            </a:r>
            <a:r>
              <a:rPr lang="en-US" b="0" i="0" dirty="0" smtClean="0"/>
              <a:t>spects of the Emperor and Hawaiian chains unpredicted by the plume hypothesis. </a:t>
            </a:r>
            <a:r>
              <a:rPr lang="en-US" b="0" i="0" baseline="0" dirty="0" smtClean="0"/>
              <a:t>I’ll not go into all of these, but let me point out one that I think is makes it especially clear that the hot spot has not been stationary. Samples </a:t>
            </a:r>
            <a:r>
              <a:rPr lang="en-US" b="0" i="0" baseline="0" dirty="0" smtClean="0"/>
              <a:t>were </a:t>
            </a:r>
            <a:r>
              <a:rPr lang="en-US" b="0" i="0" baseline="0" dirty="0" smtClean="0"/>
              <a:t>taken from the Emperor Seamounts from which paleomagnetic data was retrieved. Had the hot spot remained stationary, then all of the specimens would have been magnetized at a latitude equal to the present hot spot location at Hawaii. While that was true of samples taken from seamounts along the Hawaiian Ridge, the paleomagnetic data collected from the Emperor Seamounts indicated they were magnetized significantly further north of Hawaii.</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apparently </a:t>
            </a:r>
            <a:r>
              <a:rPr lang="en-US" baseline="0" dirty="0" smtClean="0"/>
              <a:t>the Hawaiian hotspot was moving south during the period of Emperor seamount formation about 80-45 million years ago. Then the hotspot stopped moving and plate motion took over, creating the Hawaiian-Emperor bend. Anyway, that’s one of the more recent ideas.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researchers</a:t>
            </a:r>
            <a:r>
              <a:rPr lang="en-US" baseline="0" dirty="0" smtClean="0"/>
              <a:t> favor a “Propagating Crack” model which works like splitting the seat of one’s pants, albeit disturbingly so!</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 well developed volcanic age progression is produced as new volcanoes grow</a:t>
            </a:r>
            <a:r>
              <a:rPr lang="en-US" baseline="0" dirty="0" smtClean="0"/>
              <a:t> above newly propagated portions of the crack. Old volcanoes die out as their underlying mantle sources become depleted. Such cracks could form in different ways – including the presence of an underlying mantle plume,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…or one</a:t>
            </a:r>
            <a:r>
              <a:rPr lang="en-US" baseline="0" dirty="0" smtClean="0"/>
              <a:t> of the more intriguing possibilities is that the weight of the volcanoes themselves </a:t>
            </a:r>
            <a:r>
              <a:rPr lang="en-US" baseline="0" dirty="0" smtClean="0"/>
              <a:t>induces </a:t>
            </a:r>
            <a:r>
              <a:rPr lang="en-US" baseline="0" dirty="0" smtClean="0"/>
              <a:t>the propagating cracks. </a:t>
            </a:r>
            <a:r>
              <a:rPr lang="en-US" dirty="0" smtClean="0"/>
              <a:t>As it turns out, Hawaii is not fully explained by any current hypothesis. It is impressive that a region of the Earth so extensively studied for so many years, by so many Earth scientists with so many techniques could remain so intransigent to full understanding.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61B206F-D6A2-4890-A969-5D128A2D0666}" type="slidenum">
              <a:rPr lang="en-US" smtClean="0"/>
              <a:pPr/>
              <a:t>17</a:t>
            </a:fld>
            <a:endParaRPr lang="en-US"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pPr eaLnBrk="1" hangingPunct="1"/>
            <a:r>
              <a:rPr lang="en-US" sz="1000" dirty="0" smtClean="0"/>
              <a:t>Regardless of how hotspot volcanoes form, it is clear that they sink</a:t>
            </a:r>
            <a:r>
              <a:rPr lang="en-US" sz="1000" baseline="0" dirty="0" smtClean="0"/>
              <a:t> with age. </a:t>
            </a:r>
            <a:r>
              <a:rPr lang="en-US" sz="1000" dirty="0" smtClean="0"/>
              <a:t>The Island of Hawai`i, known as the Big Island, is built of several volcanoes.</a:t>
            </a:r>
            <a:r>
              <a:rPr lang="en-US" sz="1000" baseline="0" dirty="0" smtClean="0"/>
              <a:t> </a:t>
            </a:r>
            <a:r>
              <a:rPr lang="en-US" sz="1000" dirty="0" smtClean="0"/>
              <a:t>The island of Maui comprises two major volcanoes, West Maui and East Maui (Haleakala). But Maui itself is one of four islands that form the once-great island of Maui Nui. The other islands are </a:t>
            </a:r>
            <a:r>
              <a:rPr lang="en-US" sz="1000" dirty="0" err="1" smtClean="0"/>
              <a:t>Kaho`olawe</a:t>
            </a:r>
            <a:r>
              <a:rPr lang="en-US" sz="1000" dirty="0" smtClean="0"/>
              <a:t>, </a:t>
            </a:r>
            <a:r>
              <a:rPr lang="en-US" sz="1000" dirty="0" err="1" smtClean="0"/>
              <a:t>Lana`i</a:t>
            </a:r>
            <a:r>
              <a:rPr lang="en-US" sz="1000" dirty="0" smtClean="0"/>
              <a:t>, and </a:t>
            </a:r>
            <a:r>
              <a:rPr lang="en-US" sz="1000" dirty="0" err="1" smtClean="0"/>
              <a:t>Moloka`i</a:t>
            </a:r>
            <a:r>
              <a:rPr lang="en-US" sz="1000" dirty="0" smtClean="0"/>
              <a:t>. The extent of these islands and the shallow flooded platform that connects them is easily seen in this bathymetric map. Maui Nui</a:t>
            </a:r>
            <a:r>
              <a:rPr lang="en-US" sz="1000" baseline="0" dirty="0" smtClean="0"/>
              <a:t> </a:t>
            </a:r>
            <a:r>
              <a:rPr lang="en-US" sz="1000" dirty="0" smtClean="0"/>
              <a:t>probably was similar in extent to today's Big Island. The submergence of Maui Nui resulted from the complex interplay of diminished volcanic </a:t>
            </a:r>
            <a:r>
              <a:rPr lang="en-US" sz="1000" dirty="0" err="1" smtClean="0"/>
              <a:t>upbuilding</a:t>
            </a:r>
            <a:r>
              <a:rPr lang="en-US" sz="1000" dirty="0" smtClean="0"/>
              <a:t> and continued subsidence as the island complex moved away from the Hawaiian hot spot. A similar fate awaits the Big Island. As the Pacific plate moves relentlessly northwestward, at about 10 cm per year, the Big Island volcanoes will lose their eruptive vigor.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Without the benefit of rapid volcanic construction, subsidence will dominate…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 the sea will slowly encroach on the flanks of the separate volcanoes,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r>
              <a:rPr lang="en-US" dirty="0" smtClean="0"/>
              <a:t>… but </a:t>
            </a:r>
            <a:r>
              <a:rPr lang="en-US" dirty="0" smtClean="0"/>
              <a:t>the Hawaiian volcanoes have a much different eruptive style …. </a:t>
            </a:r>
          </a:p>
        </p:txBody>
      </p:sp>
      <p:sp>
        <p:nvSpPr>
          <p:cNvPr id="151556" name="Slide Number Placeholder 3"/>
          <p:cNvSpPr>
            <a:spLocks noGrp="1"/>
          </p:cNvSpPr>
          <p:nvPr>
            <p:ph type="sldNum" sz="quarter" idx="5"/>
          </p:nvPr>
        </p:nvSpPr>
        <p:spPr>
          <a:noFill/>
        </p:spPr>
        <p:txBody>
          <a:bodyPr/>
          <a:lstStyle/>
          <a:p>
            <a:fld id="{AC5DFA6C-9884-4CDE-B43C-04A164897C25}" type="slidenum">
              <a:rPr lang="en-US" smtClean="0"/>
              <a:pPr/>
              <a:t>2</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 then flood the saddles that separate them, creating smaller islands.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sinking process continues after the islands have become seamounts. Although there are many exceptions, older seamounts are generally deeper.</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 of the large volcanoes</a:t>
            </a:r>
            <a:r>
              <a:rPr lang="en-US" baseline="0" dirty="0" smtClean="0"/>
              <a:t> formed by hot spot activity are shield volcanoes.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name derives from the volcano’s</a:t>
            </a:r>
            <a:r>
              <a:rPr lang="en-US" baseline="0" dirty="0" smtClean="0"/>
              <a:t> resemblance to an upturned warrior’s shield.</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characteristically gentle</a:t>
            </a:r>
            <a:r>
              <a:rPr lang="en-US" baseline="0" dirty="0" smtClean="0"/>
              <a:t> slopes of shield volcanoes </a:t>
            </a:r>
            <a:r>
              <a:rPr lang="en-US" dirty="0" smtClean="0"/>
              <a:t>form because virtually the entire volcano is built from of highly fluid </a:t>
            </a:r>
            <a:r>
              <a:rPr lang="en-US" baseline="0" dirty="0" smtClean="0"/>
              <a:t>basaltic lava flows which can spread out far from the vent.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Although basalt is pretty much the only rock type comprising shield volcanoes, it turns out that the definition of basalt is so broad that geologists recognize several different types of basalt. </a:t>
            </a:r>
            <a:r>
              <a:rPr lang="en-US" dirty="0" smtClean="0"/>
              <a:t>99%</a:t>
            </a:r>
            <a:r>
              <a:rPr lang="en-US" baseline="0" dirty="0" smtClean="0"/>
              <a:t> of the basalt produced at the Hawaiian hot spot is similar to this Big Island specimen.</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is what geologists refer to as tholeiitic basalt. Olivine phenocrysts are common in tholeiitic basalt and speak to its high Fe and Mg content. Here they are weathered into iron oxide.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Depending on</a:t>
            </a:r>
            <a:r>
              <a:rPr lang="en-US" baseline="0" dirty="0" smtClean="0"/>
              <a:t> how much crystal fractionation takes place, tholeiitic basalt can contain anywhere from about 45 to 52% silica. The alkali metals, Na and K, increase in tholeiites along with silica as low silica minerals are removed from the melt by crystal fractionation. Tholeiites are formed by relatively large amounts of partial melting of the mantle. If less partial melting of the mantle occurs, then alkali basalt is produced, which may have less silica than tholeiitic basalt, but has more Na and K for comparable silica values.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Alkali basalt comprises only</a:t>
            </a:r>
            <a:r>
              <a:rPr lang="en-US" baseline="0" dirty="0" smtClean="0"/>
              <a:t> about 1% of a typical hotspot shield volcano.  For years geologists have known that shield volcanoes are capped by alkali basalt during the waning stages of the volcano's eruptive history.</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it wasn’t until samples were</a:t>
            </a:r>
            <a:r>
              <a:rPr lang="en-US" baseline="0" dirty="0" smtClean="0"/>
              <a:t> analyzed </a:t>
            </a:r>
            <a:r>
              <a:rPr lang="en-US" dirty="0" smtClean="0"/>
              <a:t>of</a:t>
            </a:r>
            <a:r>
              <a:rPr lang="en-US" baseline="0" dirty="0" smtClean="0"/>
              <a:t> the newly forming, underwater volcano Lo'ihi, just southeast of Hawai’i that scientists became aware that alkali basalt initiates the formation of a shield volcano as well as ends it.</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r>
              <a:rPr lang="en-US" dirty="0" smtClean="0"/>
              <a:t>… characterized by lava fountains and flows …</a:t>
            </a:r>
          </a:p>
        </p:txBody>
      </p:sp>
      <p:sp>
        <p:nvSpPr>
          <p:cNvPr id="152580" name="Slide Number Placeholder 3"/>
          <p:cNvSpPr>
            <a:spLocks noGrp="1"/>
          </p:cNvSpPr>
          <p:nvPr>
            <p:ph type="sldNum" sz="quarter" idx="5"/>
          </p:nvPr>
        </p:nvSpPr>
        <p:spPr>
          <a:noFill/>
        </p:spPr>
        <p:txBody>
          <a:bodyPr/>
          <a:lstStyle/>
          <a:p>
            <a:fld id="{0E5CEC8C-F9C2-4E03-9E90-B3D8E7D33578}" type="slidenum">
              <a:rPr lang="en-US" smtClean="0"/>
              <a:pPr/>
              <a:t>3</a:t>
            </a:fld>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history of a typical hotspot shield volcano starts</a:t>
            </a:r>
            <a:r>
              <a:rPr lang="en-US" baseline="0" dirty="0" smtClean="0"/>
              <a:t> with the eruption of alkali basalt as a small percentage of the mantle undergoes partial melting.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hotspot activity increases, so does the proportion of the mantle partially melted, so massive quantities of tholeiitic basalt are produced and vigorous shield building takes place for about 600,000 years.  The </a:t>
            </a:r>
            <a:r>
              <a:rPr lang="en-US" baseline="0" dirty="0" err="1" smtClean="0"/>
              <a:t>upgrowth</a:t>
            </a:r>
            <a:r>
              <a:rPr lang="en-US" baseline="0" dirty="0" smtClean="0"/>
              <a:t> of the volcano is somewhat slowed by the crustal subsidence caused by the weight of the great volcano, but generally the volcano reaches the surface in about 300,000 years. Thereafter shield building continues above sea level for the rest of the volcano’s active period.</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hotspot activity winds down, less partial melting occurs</a:t>
            </a:r>
            <a:r>
              <a:rPr lang="en-US" baseline="0" dirty="0" smtClean="0"/>
              <a:t> in the mantle and the shield volcano is capped with alkalic basalt.</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final stage, the last remnants of</a:t>
            </a:r>
            <a:r>
              <a:rPr lang="en-US" baseline="0" dirty="0" smtClean="0"/>
              <a:t> magma escape from the settling volcano producing a short lived period of renewed volcanism. The remaining magma is now highly fractionated and generally gas-rich, and so often produces pyroclastic eruptions that form cinder cones.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Haleakala</a:t>
            </a:r>
            <a:r>
              <a:rPr lang="en-US" baseline="0" dirty="0" smtClean="0"/>
              <a:t> on Maui is currently in this last phase of volcanism. The view from Haleakala’s rim may not inspire the same time-awe that the Grand Canyon provides,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but the sweeping,</a:t>
            </a:r>
            <a:r>
              <a:rPr lang="en-US" baseline="0" dirty="0" smtClean="0"/>
              <a:t> top-of-the-world perspective of Haleakala’s vast and colorful “crater” is uniquely wonderful. This is not really a crater, but a partially filled erosional feature ….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created by the joining of two canyons that deeply eroded two of the volcano’s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three great rifts that radiate away from its center. Such rifts are essential features of shield volcanoes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that allow for expansion as the underlying magma chamber is replenished by new magma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 and contraction when drained by eruptions.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dirty="0" smtClean="0"/>
              <a:t>… because the Hawaiian volcanoes are were formed at a hot spot whereas Stromboli is associated with a subduction zone. In this lesson we will first look at</a:t>
            </a:r>
            <a:r>
              <a:rPr lang="en-US" baseline="0" dirty="0" smtClean="0"/>
              <a:t> modern</a:t>
            </a:r>
            <a:r>
              <a:rPr lang="en-US" dirty="0" smtClean="0"/>
              <a:t> hot spot theory, …</a:t>
            </a:r>
          </a:p>
          <a:p>
            <a:endParaRPr lang="en-US" dirty="0" smtClean="0"/>
          </a:p>
        </p:txBody>
      </p:sp>
      <p:sp>
        <p:nvSpPr>
          <p:cNvPr id="153604" name="Slide Number Placeholder 3"/>
          <p:cNvSpPr>
            <a:spLocks noGrp="1"/>
          </p:cNvSpPr>
          <p:nvPr>
            <p:ph type="sldNum" sz="quarter" idx="5"/>
          </p:nvPr>
        </p:nvSpPr>
        <p:spPr>
          <a:noFill/>
        </p:spPr>
        <p:txBody>
          <a:bodyPr/>
          <a:lstStyle/>
          <a:p>
            <a:fld id="{114C64C3-89A6-4729-98D4-D91C7EC266D9}" type="slidenum">
              <a:rPr lang="en-US" smtClean="0"/>
              <a:pPr/>
              <a:t>4</a:t>
            </a:fld>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Ideally a shield volcano will have three equally spaced rifts, however the buttressing affects of neighboring shields can greatly influence the spacing.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Rifts are the primary conduits by which magma reaches the surface of a shield volcano thus most eruptions occur along the rifts. Since Haleakala is in its final stage of eruption, alkalic cinder cones now highlight the trace of the rift, but tremendous quantities of tholeiitic basalt erupted here during the Maui’s shield building period.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Stream</a:t>
            </a:r>
            <a:r>
              <a:rPr lang="en-US" baseline="0" dirty="0" smtClean="0"/>
              <a:t> erosion along Haleakala’s rifts facilitated the rise of residual, gas-rich, alkalic magma, so numerous cinder cones and flows have partially replaced what erosion has removed.</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Most of these</a:t>
            </a:r>
            <a:r>
              <a:rPr lang="en-US" baseline="0" dirty="0" smtClean="0"/>
              <a:t> are only a few thousand years old.</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alkali</a:t>
            </a:r>
            <a:r>
              <a:rPr lang="en-US" baseline="0" dirty="0" smtClean="0"/>
              <a:t> basalt solidifies from more viscous lava than does tholeiitic basalt, the upper slopes of hotspot shield volcanoes are a little steeper than the lower ones.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trend to more</a:t>
            </a:r>
            <a:r>
              <a:rPr lang="en-US" baseline="0" dirty="0" smtClean="0"/>
              <a:t> viscous lava with time is also seen on the island of Hawai’i. Of the five volcanoes that make up the island Kohala is oldest and has been extinct for about 120,000 years. A lot of erosion has taken place during that time </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so the characteristically steeper slopes of the more viscous alkali</a:t>
            </a:r>
            <a:r>
              <a:rPr lang="en-US" baseline="0" dirty="0" smtClean="0"/>
              <a:t> basalt lavas are not readily apparent.</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Mauna Kea on</a:t>
            </a:r>
            <a:r>
              <a:rPr lang="en-US" baseline="0" dirty="0" smtClean="0"/>
              <a:t> the other hand, the fourth oldest volcano, has not been so eroded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baseline="0" dirty="0" smtClean="0"/>
              <a:t>and the steeper slopes of the alkalic cap are clearly visible.</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dozens of cinder cones that pock mark Mauna</a:t>
            </a:r>
            <a:r>
              <a:rPr lang="en-US" baseline="0" dirty="0" smtClean="0"/>
              <a:t> Kea’s</a:t>
            </a:r>
            <a:r>
              <a:rPr lang="en-US" dirty="0" smtClean="0"/>
              <a:t> surface</a:t>
            </a:r>
            <a:r>
              <a:rPr lang="en-US" baseline="0" dirty="0" smtClean="0"/>
              <a:t> are typical of the post-shield stage of volcanism.</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r>
              <a:rPr lang="en-US" dirty="0" smtClean="0"/>
              <a:t>…then examine the general characteristics and evolution of shield volcanoes - contrasting Maui’s Haleakala National Park with the Big Island’s Hawaiian Volcanoes National Park. We will also present</a:t>
            </a:r>
            <a:r>
              <a:rPr lang="en-US" baseline="0" dirty="0" smtClean="0"/>
              <a:t> a model for a typical shield </a:t>
            </a:r>
            <a:r>
              <a:rPr lang="en-US" dirty="0" smtClean="0"/>
              <a:t>eruption</a:t>
            </a:r>
            <a:r>
              <a:rPr lang="en-US" baseline="0" dirty="0" smtClean="0"/>
              <a:t> </a:t>
            </a:r>
            <a:r>
              <a:rPr lang="en-US" dirty="0" smtClean="0"/>
              <a:t>and learn about the surprisingly diverse array of volcanic features produced from lava that is uniformly basaltic. We will end the lesson (and the class) with an introduction to Chaos Theory, which I think provides a useful paradigm by which to understand how tremendous complexity can arise when simple rules (such</a:t>
            </a:r>
            <a:r>
              <a:rPr lang="en-US" baseline="0" dirty="0" smtClean="0"/>
              <a:t> as those that apply to lava flows) </a:t>
            </a:r>
            <a:r>
              <a:rPr lang="en-US" dirty="0" smtClean="0"/>
              <a:t>are applied iteratively. </a:t>
            </a:r>
          </a:p>
          <a:p>
            <a:endParaRPr lang="en-US" dirty="0" smtClean="0"/>
          </a:p>
        </p:txBody>
      </p:sp>
      <p:sp>
        <p:nvSpPr>
          <p:cNvPr id="154628" name="Slide Number Placeholder 3"/>
          <p:cNvSpPr>
            <a:spLocks noGrp="1"/>
          </p:cNvSpPr>
          <p:nvPr>
            <p:ph type="sldNum" sz="quarter" idx="5"/>
          </p:nvPr>
        </p:nvSpPr>
        <p:spPr>
          <a:noFill/>
        </p:spPr>
        <p:txBody>
          <a:bodyPr/>
          <a:lstStyle/>
          <a:p>
            <a:fld id="{FC4CFB54-9098-4D31-8E1E-0B77B825D6CE}" type="slidenum">
              <a:rPr lang="en-US" smtClean="0"/>
              <a:pPr/>
              <a:t>5</a:t>
            </a:fld>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148EFAC5-DE1A-4827-9EF8-2375D5EED34A}" type="slidenum">
              <a:rPr lang="en-US" smtClean="0"/>
              <a:pPr/>
              <a:t>50</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dirty="0" smtClean="0"/>
              <a:t>Looking west across Hawaii’s three</a:t>
            </a:r>
            <a:r>
              <a:rPr lang="en-US" baseline="0" dirty="0" smtClean="0"/>
              <a:t> youngest volcanoes the slope progression is beautifully evident. Hualalai is the oldest of these. It has entered the post-shield stage and has the steepest slopes. </a:t>
            </a:r>
            <a:r>
              <a:rPr lang="en-US" baseline="0" dirty="0" smtClean="0"/>
              <a:t>Mauna </a:t>
            </a:r>
            <a:r>
              <a:rPr lang="en-US" baseline="0" dirty="0" smtClean="0"/>
              <a:t>Loa has more gentle slopes as it is still in its shield-building stage. However, there are indications that </a:t>
            </a:r>
            <a:r>
              <a:rPr lang="en-US" baseline="0" dirty="0" smtClean="0"/>
              <a:t>Mauna </a:t>
            </a:r>
            <a:r>
              <a:rPr lang="en-US" baseline="0" dirty="0" smtClean="0"/>
              <a:t>Loa may be nearing the end of its shield-building phase. The slopes of Kilauea, the youngest and most active volcano, are so gentle as to be almost imperceptible from this angle.</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up</a:t>
            </a:r>
            <a:r>
              <a:rPr lang="en-US" baseline="0" dirty="0" smtClean="0"/>
              <a:t>: What exactly are these things geologists call hot spots?</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hotspot</a:t>
            </a:r>
            <a:r>
              <a:rPr lang="en-US" dirty="0" smtClean="0"/>
              <a:t> is a location on the Earth's surface that has experienced active</a:t>
            </a:r>
            <a:r>
              <a:rPr lang="en-US" baseline="0" dirty="0" smtClean="0"/>
              <a:t> volcanism </a:t>
            </a:r>
            <a:r>
              <a:rPr lang="en-US" dirty="0" smtClean="0"/>
              <a:t>for a long period of time,</a:t>
            </a:r>
            <a:r>
              <a:rPr lang="en-US" baseline="0" dirty="0" smtClean="0"/>
              <a:t> but not as a result of plate subduction or spreading. There are several dozen currently active hot spots scattered more or less randomly across the surface of the earth. </a:t>
            </a:r>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They are commonly associated with fairly linear chains of volcanoes showing a pattern of decreasing ages away from the hot spot.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J. </a:t>
            </a:r>
            <a:r>
              <a:rPr lang="en-US" baseline="0" dirty="0" err="1" smtClean="0"/>
              <a:t>Tuzo</a:t>
            </a:r>
            <a:r>
              <a:rPr lang="en-US" baseline="0" dirty="0" smtClean="0"/>
              <a:t> Wilson (founder of the Wilson cycle) attributed the pattern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97C56A-6EEF-4D94-8735-5FF6A2F480E1}"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53699D-56FE-4A97-8CD3-701164E8ED3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16A478-04EF-43AA-8642-69DB7697E1A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71D4E-82F5-4FAF-AFC3-1FE24DE31D1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824EBF-4DB7-4306-B943-4E1352EF6D7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148D88-C1BB-47C9-BFE8-BEAAD070A88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326BAE-622D-43F8-95A3-705EC4DFE9E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31FC33F-B68B-4D81-8838-66F6F83D46A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8E5DA3-0835-462D-BF32-5F0D83E753B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333534-8CE4-43BF-B2C9-82C5DA1D07C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B0BDD1-21D2-48E7-BF1C-C001AE869BE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AD0FF9-5EA3-451C-8A08-E021C007C45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1944B042-81AC-4855-852C-8117EF6F6F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0423808-002_large"/>
          <p:cNvPicPr>
            <a:picLocks noChangeAspect="1" noChangeArrowheads="1"/>
          </p:cNvPicPr>
          <p:nvPr/>
        </p:nvPicPr>
        <p:blipFill>
          <a:blip r:embed="rId3"/>
          <a:srcRect/>
          <a:stretch>
            <a:fillRect/>
          </a:stretch>
        </p:blipFill>
        <p:spPr bwMode="auto">
          <a:xfrm>
            <a:off x="0" y="533400"/>
            <a:ext cx="9144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plum2b"/>
          <p:cNvPicPr>
            <a:picLocks noChangeAspect="1" noChangeArrowheads="1" noCrop="1"/>
          </p:cNvPicPr>
          <p:nvPr/>
        </p:nvPicPr>
        <p:blipFill>
          <a:blip r:embed="rId3"/>
          <a:srcRect/>
          <a:stretch>
            <a:fillRect/>
          </a:stretch>
        </p:blipFill>
        <p:spPr bwMode="auto">
          <a:xfrm>
            <a:off x="4953000" y="1828800"/>
            <a:ext cx="4191000" cy="3624263"/>
          </a:xfrm>
          <a:prstGeom prst="rect">
            <a:avLst/>
          </a:prstGeom>
          <a:noFill/>
          <a:ln w="9525">
            <a:noFill/>
            <a:miter lim="800000"/>
            <a:headEnd/>
            <a:tailEnd/>
          </a:ln>
        </p:spPr>
      </p:pic>
      <p:pic>
        <p:nvPicPr>
          <p:cNvPr id="9219" name="Picture 3" descr="Matt's_Island_Diagram"/>
          <p:cNvPicPr>
            <a:picLocks noChangeAspect="1" noChangeArrowheads="1"/>
          </p:cNvPicPr>
          <p:nvPr/>
        </p:nvPicPr>
        <p:blipFill>
          <a:blip r:embed="rId4"/>
          <a:srcRect/>
          <a:stretch>
            <a:fillRect/>
          </a:stretch>
        </p:blipFill>
        <p:spPr bwMode="auto">
          <a:xfrm>
            <a:off x="0" y="1752600"/>
            <a:ext cx="4572000" cy="3689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121HotSpots"/>
          <p:cNvPicPr>
            <a:picLocks noChangeAspect="1" noChangeArrowheads="1"/>
          </p:cNvPicPr>
          <p:nvPr/>
        </p:nvPicPr>
        <p:blipFill>
          <a:blip r:embed="rId3"/>
          <a:srcRect/>
          <a:stretch>
            <a:fillRect/>
          </a:stretch>
        </p:blipFill>
        <p:spPr bwMode="auto">
          <a:xfrm>
            <a:off x="1962150" y="0"/>
            <a:ext cx="5219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01_f01"/>
          <p:cNvPicPr>
            <a:picLocks noChangeAspect="1" noChangeArrowheads="1"/>
          </p:cNvPicPr>
          <p:nvPr/>
        </p:nvPicPr>
        <p:blipFill>
          <a:blip r:embed="rId3"/>
          <a:srcRect/>
          <a:stretch>
            <a:fillRect/>
          </a:stretch>
        </p:blipFill>
        <p:spPr bwMode="auto">
          <a:xfrm>
            <a:off x="1143000" y="0"/>
            <a:ext cx="68262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BendMap"/>
          <p:cNvPicPr>
            <a:picLocks noChangeAspect="1" noChangeArrowheads="1"/>
          </p:cNvPicPr>
          <p:nvPr/>
        </p:nvPicPr>
        <p:blipFill>
          <a:blip r:embed="rId3"/>
          <a:srcRect/>
          <a:stretch>
            <a:fillRect/>
          </a:stretch>
        </p:blipFill>
        <p:spPr bwMode="auto">
          <a:xfrm>
            <a:off x="0" y="533400"/>
            <a:ext cx="4964113" cy="5867400"/>
          </a:xfrm>
          <a:prstGeom prst="rect">
            <a:avLst/>
          </a:prstGeom>
          <a:noFill/>
          <a:ln w="9525">
            <a:noFill/>
            <a:miter lim="800000"/>
            <a:headEnd/>
            <a:tailEnd/>
          </a:ln>
        </p:spPr>
      </p:pic>
      <p:sp>
        <p:nvSpPr>
          <p:cNvPr id="12291" name="Text Box 3"/>
          <p:cNvSpPr txBox="1">
            <a:spLocks noChangeArrowheads="1"/>
          </p:cNvSpPr>
          <p:nvPr/>
        </p:nvSpPr>
        <p:spPr bwMode="auto">
          <a:xfrm>
            <a:off x="5029200" y="1066800"/>
            <a:ext cx="4114800" cy="4108450"/>
          </a:xfrm>
          <a:prstGeom prst="rect">
            <a:avLst/>
          </a:prstGeom>
          <a:noFill/>
          <a:ln w="9525">
            <a:noFill/>
            <a:miter lim="800000"/>
            <a:headEnd/>
            <a:tailEnd/>
          </a:ln>
        </p:spPr>
        <p:txBody>
          <a:bodyPr>
            <a:spAutoFit/>
          </a:bodyPr>
          <a:lstStyle/>
          <a:p>
            <a:pPr>
              <a:spcBef>
                <a:spcPct val="50000"/>
              </a:spcBef>
            </a:pPr>
            <a:r>
              <a:rPr lang="en-US" sz="2400" b="0" dirty="0">
                <a:solidFill>
                  <a:schemeClr val="tx1"/>
                </a:solidFill>
              </a:rPr>
              <a:t>“The big conclusion from our Leg is that </a:t>
            </a:r>
            <a:r>
              <a:rPr lang="en-US" sz="2400" i="1" dirty="0">
                <a:solidFill>
                  <a:schemeClr val="tx1"/>
                </a:solidFill>
              </a:rPr>
              <a:t>the Hawaiian hotspot was moving</a:t>
            </a:r>
            <a:r>
              <a:rPr lang="en-US" sz="2400" b="0" dirty="0">
                <a:solidFill>
                  <a:schemeClr val="tx1"/>
                </a:solidFill>
              </a:rPr>
              <a:t> south at a fairly high velocity in the period of Emperor Seamount production about 80 to 45 million years ago Then the hotspot stopped moving and plate motion took over, creating the Hawaiian-Emperor bend.”</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www.dailyhaha.com/_pics/split_butt_pants.jpg"/>
          <p:cNvPicPr>
            <a:picLocks noChangeAspect="1" noChangeArrowheads="1"/>
          </p:cNvPicPr>
          <p:nvPr/>
        </p:nvPicPr>
        <p:blipFill>
          <a:blip r:embed="rId3"/>
          <a:srcRect/>
          <a:stretch>
            <a:fillRect/>
          </a:stretch>
        </p:blipFill>
        <p:spPr bwMode="auto">
          <a:xfrm>
            <a:off x="1928812" y="-657225"/>
            <a:ext cx="5286375" cy="7515225"/>
          </a:xfrm>
          <a:prstGeom prst="rect">
            <a:avLst/>
          </a:prstGeom>
          <a:noFill/>
        </p:spPr>
      </p:pic>
      <p:sp>
        <p:nvSpPr>
          <p:cNvPr id="4" name="TextBox 3"/>
          <p:cNvSpPr txBox="1"/>
          <p:nvPr/>
        </p:nvSpPr>
        <p:spPr>
          <a:xfrm>
            <a:off x="2895600" y="5867400"/>
            <a:ext cx="3886200" cy="523220"/>
          </a:xfrm>
          <a:prstGeom prst="rect">
            <a:avLst/>
          </a:prstGeom>
          <a:noFill/>
        </p:spPr>
        <p:txBody>
          <a:bodyPr wrap="square" rtlCol="0">
            <a:spAutoFit/>
          </a:bodyPr>
          <a:lstStyle/>
          <a:p>
            <a:r>
              <a:rPr lang="en-US" dirty="0" smtClean="0">
                <a:solidFill>
                  <a:srgbClr val="00B050"/>
                </a:solidFill>
                <a:effectLst>
                  <a:outerShdw blurRad="38100" dist="38100" dir="2700000" algn="tl">
                    <a:srgbClr val="000000">
                      <a:alpha val="43137"/>
                    </a:srgbClr>
                  </a:outerShdw>
                </a:effectLst>
              </a:rPr>
              <a:t>“Propagating Crack”</a:t>
            </a:r>
            <a:endParaRPr lang="en-US"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121HotSpotsAlt1"/>
          <p:cNvPicPr>
            <a:picLocks noChangeAspect="1" noChangeArrowheads="1"/>
          </p:cNvPicPr>
          <p:nvPr/>
        </p:nvPicPr>
        <p:blipFill>
          <a:blip r:embed="rId3"/>
          <a:srcRect/>
          <a:stretch>
            <a:fillRect/>
          </a:stretch>
        </p:blipFill>
        <p:spPr bwMode="auto">
          <a:xfrm>
            <a:off x="1962150" y="0"/>
            <a:ext cx="5219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srcRect/>
          <a:stretch>
            <a:fillRect/>
          </a:stretch>
        </p:blipFill>
        <p:spPr bwMode="auto">
          <a:xfrm>
            <a:off x="0" y="533400"/>
            <a:ext cx="9144000" cy="590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athymetric map of southeastern Hawaiian Island chain"/>
          <p:cNvPicPr>
            <a:picLocks noChangeAspect="1" noChangeArrowheads="1"/>
          </p:cNvPicPr>
          <p:nvPr/>
        </p:nvPicPr>
        <p:blipFill>
          <a:blip r:embed="rId3"/>
          <a:srcRect/>
          <a:stretch>
            <a:fillRect/>
          </a:stretch>
        </p:blipFill>
        <p:spPr bwMode="auto">
          <a:xfrm>
            <a:off x="304800" y="0"/>
            <a:ext cx="8382000" cy="6870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t="8984"/>
          <a:stretch>
            <a:fillRect/>
          </a:stretch>
        </p:blipFill>
        <p:spPr bwMode="auto">
          <a:xfrm>
            <a:off x="-137356" y="0"/>
            <a:ext cx="9418712" cy="6858000"/>
          </a:xfrm>
          <a:prstGeom prst="rect">
            <a:avLst/>
          </a:prstGeom>
          <a:noFill/>
          <a:ln w="9525">
            <a:no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t="8984"/>
          <a:stretch>
            <a:fillRect/>
          </a:stretch>
        </p:blipFill>
        <p:spPr bwMode="auto">
          <a:xfrm>
            <a:off x="-137356" y="0"/>
            <a:ext cx="9418711"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9/9f/Pahoeoe_fountain_edit2.jpg"/>
          <p:cNvPicPr>
            <a:picLocks noChangeAspect="1" noChangeArrowheads="1"/>
          </p:cNvPicPr>
          <p:nvPr/>
        </p:nvPicPr>
        <p:blipFill>
          <a:blip r:embed="rId3"/>
          <a:srcRect/>
          <a:stretch>
            <a:fillRect/>
          </a:stretch>
        </p:blipFill>
        <p:spPr bwMode="auto">
          <a:xfrm>
            <a:off x="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t="8984"/>
          <a:stretch>
            <a:fillRect/>
          </a:stretch>
        </p:blipFill>
        <p:spPr bwMode="auto">
          <a:xfrm>
            <a:off x="-137356" y="0"/>
            <a:ext cx="9418712"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topography of hawaii"/>
          <p:cNvPicPr>
            <a:picLocks noChangeAspect="1" noChangeArrowheads="1"/>
          </p:cNvPicPr>
          <p:nvPr/>
        </p:nvPicPr>
        <p:blipFill>
          <a:blip r:embed="rId3"/>
          <a:srcRect/>
          <a:stretch>
            <a:fillRect/>
          </a:stretch>
        </p:blipFill>
        <p:spPr bwMode="auto">
          <a:xfrm>
            <a:off x="0" y="63500"/>
            <a:ext cx="9144000" cy="671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0" y="-1"/>
            <a:ext cx="9144000" cy="68627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4674" name="Picture 2"/>
          <p:cNvPicPr>
            <a:picLocks noChangeAspect="1" noChangeArrowheads="1"/>
          </p:cNvPicPr>
          <p:nvPr/>
        </p:nvPicPr>
        <p:blipFill>
          <a:blip r:embed="rId3"/>
          <a:srcRect/>
          <a:stretch>
            <a:fillRect/>
          </a:stretch>
        </p:blipFill>
        <p:spPr bwMode="auto">
          <a:xfrm>
            <a:off x="1524000" y="-304800"/>
            <a:ext cx="6858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srcRect/>
          <a:stretch>
            <a:fillRect/>
          </a:stretch>
        </p:blipFill>
        <p:spPr bwMode="auto">
          <a:xfrm>
            <a:off x="0" y="-1"/>
            <a:ext cx="9144000" cy="68627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descr="http://lh4.ggpht.com/_F8B5DW-RCpA/R28XMqFqWGI/AAAAAAAAAEg/bpQhe6e0uXg/DSC_4161.JPG"/>
          <p:cNvPicPr>
            <a:picLocks noChangeAspect="1" noChangeArrowheads="1"/>
          </p:cNvPicPr>
          <p:nvPr/>
        </p:nvPicPr>
        <p:blipFill>
          <a:blip r:embed="rId3"/>
          <a:srcRect l="10000" t="16387" r="30000" b="16386"/>
          <a:stretch>
            <a:fillRect/>
          </a:stretch>
        </p:blipFill>
        <p:spPr bwMode="auto">
          <a:xfrm>
            <a:off x="0" y="0"/>
            <a:ext cx="9144000" cy="6858000"/>
          </a:xfrm>
          <a:prstGeom prst="rect">
            <a:avLst/>
          </a:prstGeom>
          <a:noFill/>
        </p:spPr>
      </p:pic>
      <p:sp>
        <p:nvSpPr>
          <p:cNvPr id="4" name="TextBox 3"/>
          <p:cNvSpPr txBox="1"/>
          <p:nvPr/>
        </p:nvSpPr>
        <p:spPr>
          <a:xfrm>
            <a:off x="4343400" y="391180"/>
            <a:ext cx="45720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Typical Big Island Basalt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700" name="Picture 4" descr="http://lh4.ggpht.com/_F8B5DW-RCpA/R28XMqFqWGI/AAAAAAAAAEg/bpQhe6e0uXg/DSC_4161.JPG"/>
          <p:cNvPicPr>
            <a:picLocks noChangeAspect="1" noChangeArrowheads="1"/>
          </p:cNvPicPr>
          <p:nvPr/>
        </p:nvPicPr>
        <p:blipFill>
          <a:blip r:embed="rId3"/>
          <a:srcRect l="10000" t="16387" r="30000" b="16386"/>
          <a:stretch>
            <a:fillRect/>
          </a:stretch>
        </p:blipFill>
        <p:spPr bwMode="auto">
          <a:xfrm>
            <a:off x="0" y="0"/>
            <a:ext cx="9144000" cy="6858000"/>
          </a:xfrm>
          <a:prstGeom prst="rect">
            <a:avLst/>
          </a:prstGeom>
          <a:noFill/>
        </p:spPr>
      </p:pic>
      <p:sp>
        <p:nvSpPr>
          <p:cNvPr id="4" name="TextBox 3"/>
          <p:cNvSpPr txBox="1"/>
          <p:nvPr/>
        </p:nvSpPr>
        <p:spPr>
          <a:xfrm>
            <a:off x="4343400" y="391180"/>
            <a:ext cx="457200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Tholeiitic Basalt</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5806440" y="2895600"/>
            <a:ext cx="2209800" cy="954107"/>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weathered olivine</a:t>
            </a:r>
            <a:endParaRPr lang="en-US" dirty="0">
              <a:solidFill>
                <a:schemeClr val="bg1"/>
              </a:solidFill>
              <a:effectLst>
                <a:outerShdw blurRad="38100" dist="38100" dir="2700000" algn="tl">
                  <a:srgbClr val="000000">
                    <a:alpha val="43137"/>
                  </a:srgbClr>
                </a:outerShdw>
              </a:effectLst>
            </a:endParaRPr>
          </a:p>
        </p:txBody>
      </p:sp>
      <p:cxnSp>
        <p:nvCxnSpPr>
          <p:cNvPr id="8" name="Straight Arrow Connector 7"/>
          <p:cNvCxnSpPr/>
          <p:nvPr/>
        </p:nvCxnSpPr>
        <p:spPr bwMode="auto">
          <a:xfrm rot="10800000" flipV="1">
            <a:off x="4754880" y="3657600"/>
            <a:ext cx="1188720" cy="10668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1" name="Straight Arrow Connector 10"/>
          <p:cNvCxnSpPr/>
          <p:nvPr/>
        </p:nvCxnSpPr>
        <p:spPr bwMode="auto">
          <a:xfrm rot="10800000">
            <a:off x="5303520" y="2880360"/>
            <a:ext cx="609600" cy="35052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4" name="Straight Arrow Connector 13"/>
          <p:cNvCxnSpPr/>
          <p:nvPr/>
        </p:nvCxnSpPr>
        <p:spPr bwMode="auto">
          <a:xfrm rot="10800000">
            <a:off x="5105400" y="3429000"/>
            <a:ext cx="731520" cy="1588"/>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p:cNvPicPr>
            <a:picLocks noChangeAspect="1" noChangeArrowheads="1"/>
          </p:cNvPicPr>
          <p:nvPr/>
        </p:nvPicPr>
        <p:blipFill>
          <a:blip r:embed="rId3"/>
          <a:srcRect/>
          <a:stretch>
            <a:fillRect/>
          </a:stretch>
        </p:blipFill>
        <p:spPr bwMode="auto">
          <a:xfrm>
            <a:off x="0" y="824575"/>
            <a:ext cx="9144001" cy="52088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spanishpeakscolorado.com/Huerfano_Butte/Huerfano4.jpg"/>
          <p:cNvPicPr>
            <a:picLocks noChangeAspect="1" noChangeArrowheads="1"/>
          </p:cNvPicPr>
          <p:nvPr/>
        </p:nvPicPr>
        <p:blipFill>
          <a:blip r:embed="rId3"/>
          <a:srcRect/>
          <a:stretch>
            <a:fillRect/>
          </a:stretch>
        </p:blipFill>
        <p:spPr bwMode="auto">
          <a:xfrm>
            <a:off x="-718457" y="0"/>
            <a:ext cx="10580914" cy="6858000"/>
          </a:xfrm>
          <a:prstGeom prst="rect">
            <a:avLst/>
          </a:prstGeom>
          <a:noFill/>
        </p:spPr>
      </p:pic>
      <p:sp>
        <p:nvSpPr>
          <p:cNvPr id="3" name="TextBox 2"/>
          <p:cNvSpPr txBox="1"/>
          <p:nvPr/>
        </p:nvSpPr>
        <p:spPr>
          <a:xfrm>
            <a:off x="5593080" y="76200"/>
            <a:ext cx="2148840" cy="954107"/>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Alkali Basalt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Map of Hawai`i and Lo`ihi"/>
          <p:cNvPicPr>
            <a:picLocks noChangeAspect="1" noChangeArrowheads="1"/>
          </p:cNvPicPr>
          <p:nvPr/>
        </p:nvPicPr>
        <p:blipFill>
          <a:blip r:embed="rId3"/>
          <a:srcRect/>
          <a:stretch>
            <a:fillRect/>
          </a:stretch>
        </p:blipFill>
        <p:spPr bwMode="auto">
          <a:xfrm>
            <a:off x="1957387" y="0"/>
            <a:ext cx="5229225" cy="68622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dmns.org/NR/rdonlyres/36012B61-F47E-4FE7-B1C6-DAFDBFD9A95B/2696/8PuuOo.jpg"/>
          <p:cNvPicPr>
            <a:picLocks noChangeAspect="1" noChangeArrowheads="1"/>
          </p:cNvPicPr>
          <p:nvPr/>
        </p:nvPicPr>
        <p:blipFill>
          <a:blip r:embed="rId3"/>
          <a:srcRect/>
          <a:stretch>
            <a:fillRect/>
          </a:stretch>
        </p:blipFill>
        <p:spPr bwMode="auto">
          <a:xfrm>
            <a:off x="-569913" y="0"/>
            <a:ext cx="102838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descr="Illustration of pre-shield stage of evolution of Hawaiian volcanoes"/>
          <p:cNvPicPr>
            <a:picLocks noChangeAspect="1" noChangeArrowheads="1"/>
          </p:cNvPicPr>
          <p:nvPr/>
        </p:nvPicPr>
        <p:blipFill>
          <a:blip r:embed="rId3"/>
          <a:srcRect/>
          <a:stretch>
            <a:fillRect/>
          </a:stretch>
        </p:blipFill>
        <p:spPr bwMode="auto">
          <a:xfrm>
            <a:off x="3048000" y="5500688"/>
            <a:ext cx="1905000" cy="1357312"/>
          </a:xfrm>
          <a:prstGeom prst="rect">
            <a:avLst/>
          </a:prstGeom>
          <a:noFill/>
          <a:ln w="9525">
            <a:noFill/>
            <a:miter lim="800000"/>
            <a:headEnd/>
            <a:tailEnd/>
          </a:ln>
        </p:spPr>
      </p:pic>
      <p:sp>
        <p:nvSpPr>
          <p:cNvPr id="11" name="Rectangle 10"/>
          <p:cNvSpPr/>
          <p:nvPr/>
        </p:nvSpPr>
        <p:spPr>
          <a:xfrm>
            <a:off x="307599" y="5575310"/>
            <a:ext cx="23746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Pre-shield alkalic stage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llustration of pre-shield stage of evolution of Hawaiian volcanoes"/>
          <p:cNvPicPr>
            <a:picLocks noChangeAspect="1" noChangeArrowheads="1"/>
          </p:cNvPicPr>
          <p:nvPr/>
        </p:nvPicPr>
        <p:blipFill>
          <a:blip r:embed="rId3"/>
          <a:srcRect/>
          <a:stretch>
            <a:fillRect/>
          </a:stretch>
        </p:blipFill>
        <p:spPr bwMode="auto">
          <a:xfrm>
            <a:off x="3048000" y="5500688"/>
            <a:ext cx="1905000" cy="1357312"/>
          </a:xfrm>
          <a:prstGeom prst="rect">
            <a:avLst/>
          </a:prstGeom>
          <a:noFill/>
          <a:ln w="9525">
            <a:noFill/>
            <a:miter lim="800000"/>
            <a:headEnd/>
            <a:tailEnd/>
          </a:ln>
        </p:spPr>
      </p:pic>
      <p:pic>
        <p:nvPicPr>
          <p:cNvPr id="17411" name="Picture 3" descr="Illustration of submarine shield-building stage of evolution of Hawaiian volcanoes"/>
          <p:cNvPicPr>
            <a:picLocks noChangeAspect="1" noChangeArrowheads="1"/>
          </p:cNvPicPr>
          <p:nvPr/>
        </p:nvPicPr>
        <p:blipFill>
          <a:blip r:embed="rId4"/>
          <a:srcRect/>
          <a:stretch>
            <a:fillRect/>
          </a:stretch>
        </p:blipFill>
        <p:spPr bwMode="auto">
          <a:xfrm>
            <a:off x="6248400" y="4114800"/>
            <a:ext cx="2362200" cy="1312863"/>
          </a:xfrm>
          <a:prstGeom prst="rect">
            <a:avLst/>
          </a:prstGeom>
          <a:noFill/>
          <a:ln w="9525">
            <a:noFill/>
            <a:miter lim="800000"/>
            <a:headEnd/>
            <a:tailEnd/>
          </a:ln>
        </p:spPr>
      </p:pic>
      <p:pic>
        <p:nvPicPr>
          <p:cNvPr id="17412" name="Picture 4" descr="Illustration of subaerial shield-building stage of evolution of Hawaiian volcanoes"/>
          <p:cNvPicPr>
            <a:picLocks noChangeAspect="1" noChangeArrowheads="1"/>
          </p:cNvPicPr>
          <p:nvPr/>
        </p:nvPicPr>
        <p:blipFill>
          <a:blip r:embed="rId5"/>
          <a:srcRect/>
          <a:stretch>
            <a:fillRect/>
          </a:stretch>
        </p:blipFill>
        <p:spPr bwMode="auto">
          <a:xfrm>
            <a:off x="0" y="2514600"/>
            <a:ext cx="4572000" cy="1920875"/>
          </a:xfrm>
          <a:prstGeom prst="rect">
            <a:avLst/>
          </a:prstGeom>
          <a:noFill/>
          <a:ln w="9525">
            <a:noFill/>
            <a:miter lim="800000"/>
            <a:headEnd/>
            <a:tailEnd/>
          </a:ln>
        </p:spPr>
      </p:pic>
      <p:sp>
        <p:nvSpPr>
          <p:cNvPr id="17415" name="AutoShape 7"/>
          <p:cNvSpPr>
            <a:spLocks noChangeArrowheads="1"/>
          </p:cNvSpPr>
          <p:nvPr/>
        </p:nvSpPr>
        <p:spPr bwMode="auto">
          <a:xfrm rot="-2383126">
            <a:off x="4929188" y="5556250"/>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7416" name="AutoShape 8"/>
          <p:cNvSpPr>
            <a:spLocks noChangeArrowheads="1"/>
          </p:cNvSpPr>
          <p:nvPr/>
        </p:nvSpPr>
        <p:spPr bwMode="auto">
          <a:xfrm rot="-8734242">
            <a:off x="4687888" y="3908425"/>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1" name="Rectangle 10"/>
          <p:cNvSpPr/>
          <p:nvPr/>
        </p:nvSpPr>
        <p:spPr>
          <a:xfrm>
            <a:off x="307599" y="5575310"/>
            <a:ext cx="23746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Pre-shield alkalic stage</a:t>
            </a:r>
            <a:endParaRPr lang="en-US"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5397759" y="2951946"/>
            <a:ext cx="30604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Shield building tholeiitic stage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llustration of pre-shield stage of evolution of Hawaiian volcanoes"/>
          <p:cNvPicPr>
            <a:picLocks noChangeAspect="1" noChangeArrowheads="1"/>
          </p:cNvPicPr>
          <p:nvPr/>
        </p:nvPicPr>
        <p:blipFill>
          <a:blip r:embed="rId3"/>
          <a:srcRect/>
          <a:stretch>
            <a:fillRect/>
          </a:stretch>
        </p:blipFill>
        <p:spPr bwMode="auto">
          <a:xfrm>
            <a:off x="3048000" y="5500688"/>
            <a:ext cx="1905000" cy="1357312"/>
          </a:xfrm>
          <a:prstGeom prst="rect">
            <a:avLst/>
          </a:prstGeom>
          <a:noFill/>
          <a:ln w="9525">
            <a:noFill/>
            <a:miter lim="800000"/>
            <a:headEnd/>
            <a:tailEnd/>
          </a:ln>
        </p:spPr>
      </p:pic>
      <p:pic>
        <p:nvPicPr>
          <p:cNvPr id="17411" name="Picture 3" descr="Illustration of submarine shield-building stage of evolution of Hawaiian volcanoes"/>
          <p:cNvPicPr>
            <a:picLocks noChangeAspect="1" noChangeArrowheads="1"/>
          </p:cNvPicPr>
          <p:nvPr/>
        </p:nvPicPr>
        <p:blipFill>
          <a:blip r:embed="rId4"/>
          <a:srcRect/>
          <a:stretch>
            <a:fillRect/>
          </a:stretch>
        </p:blipFill>
        <p:spPr bwMode="auto">
          <a:xfrm>
            <a:off x="6248400" y="4114800"/>
            <a:ext cx="2362200" cy="1312863"/>
          </a:xfrm>
          <a:prstGeom prst="rect">
            <a:avLst/>
          </a:prstGeom>
          <a:noFill/>
          <a:ln w="9525">
            <a:noFill/>
            <a:miter lim="800000"/>
            <a:headEnd/>
            <a:tailEnd/>
          </a:ln>
        </p:spPr>
      </p:pic>
      <p:pic>
        <p:nvPicPr>
          <p:cNvPr id="17412" name="Picture 4" descr="Illustration of subaerial shield-building stage of evolution of Hawaiian volcanoes"/>
          <p:cNvPicPr>
            <a:picLocks noChangeAspect="1" noChangeArrowheads="1"/>
          </p:cNvPicPr>
          <p:nvPr/>
        </p:nvPicPr>
        <p:blipFill>
          <a:blip r:embed="rId5"/>
          <a:srcRect/>
          <a:stretch>
            <a:fillRect/>
          </a:stretch>
        </p:blipFill>
        <p:spPr bwMode="auto">
          <a:xfrm>
            <a:off x="0" y="2514600"/>
            <a:ext cx="4572000" cy="1920875"/>
          </a:xfrm>
          <a:prstGeom prst="rect">
            <a:avLst/>
          </a:prstGeom>
          <a:noFill/>
          <a:ln w="9525">
            <a:noFill/>
            <a:miter lim="800000"/>
            <a:headEnd/>
            <a:tailEnd/>
          </a:ln>
        </p:spPr>
      </p:pic>
      <p:pic>
        <p:nvPicPr>
          <p:cNvPr id="17413" name="Picture 5" descr="Illustration of post-shield capping stage of evolution of Hawaiian volcanoes"/>
          <p:cNvPicPr>
            <a:picLocks noChangeAspect="1" noChangeArrowheads="1"/>
          </p:cNvPicPr>
          <p:nvPr/>
        </p:nvPicPr>
        <p:blipFill>
          <a:blip r:embed="rId6"/>
          <a:srcRect/>
          <a:stretch>
            <a:fillRect/>
          </a:stretch>
        </p:blipFill>
        <p:spPr bwMode="auto">
          <a:xfrm>
            <a:off x="6096000" y="1143000"/>
            <a:ext cx="2667000" cy="1604963"/>
          </a:xfrm>
          <a:prstGeom prst="rect">
            <a:avLst/>
          </a:prstGeom>
          <a:noFill/>
          <a:ln w="9525">
            <a:noFill/>
            <a:miter lim="800000"/>
            <a:headEnd/>
            <a:tailEnd/>
          </a:ln>
        </p:spPr>
      </p:pic>
      <p:sp>
        <p:nvSpPr>
          <p:cNvPr id="17415" name="AutoShape 7"/>
          <p:cNvSpPr>
            <a:spLocks noChangeArrowheads="1"/>
          </p:cNvSpPr>
          <p:nvPr/>
        </p:nvSpPr>
        <p:spPr bwMode="auto">
          <a:xfrm rot="-2383126">
            <a:off x="4929188" y="5556250"/>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7416" name="AutoShape 8"/>
          <p:cNvSpPr>
            <a:spLocks noChangeArrowheads="1"/>
          </p:cNvSpPr>
          <p:nvPr/>
        </p:nvSpPr>
        <p:spPr bwMode="auto">
          <a:xfrm rot="-8734242">
            <a:off x="4687888" y="3908425"/>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7417" name="AutoShape 9"/>
          <p:cNvSpPr>
            <a:spLocks noChangeArrowheads="1"/>
          </p:cNvSpPr>
          <p:nvPr/>
        </p:nvSpPr>
        <p:spPr bwMode="auto">
          <a:xfrm rot="-2595761">
            <a:off x="4648200" y="2590800"/>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1" name="Rectangle 10"/>
          <p:cNvSpPr/>
          <p:nvPr/>
        </p:nvSpPr>
        <p:spPr>
          <a:xfrm>
            <a:off x="307599" y="5575310"/>
            <a:ext cx="23746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Pre-shield alkalic stage</a:t>
            </a:r>
            <a:endParaRPr lang="en-US"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5397759" y="2951946"/>
            <a:ext cx="30604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Shield building tholeiitic stage</a:t>
            </a:r>
            <a:endParaRPr lang="en-US"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54959" y="60960"/>
            <a:ext cx="30604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Capping stage</a:t>
            </a:r>
          </a:p>
          <a:p>
            <a:pPr algn="ctr"/>
            <a:r>
              <a:rPr lang="en-US" dirty="0" smtClean="0">
                <a:solidFill>
                  <a:schemeClr val="bg1"/>
                </a:solidFill>
                <a:effectLst>
                  <a:outerShdw blurRad="38100" dist="38100" dir="2700000" algn="tl">
                    <a:srgbClr val="000000">
                      <a:alpha val="43137"/>
                    </a:srgbClr>
                  </a:outerShdw>
                </a:effectLst>
              </a:rPr>
              <a:t>alkalic basalt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llustration of pre-shield stage of evolution of Hawaiian volcanoes"/>
          <p:cNvPicPr>
            <a:picLocks noChangeAspect="1" noChangeArrowheads="1"/>
          </p:cNvPicPr>
          <p:nvPr/>
        </p:nvPicPr>
        <p:blipFill>
          <a:blip r:embed="rId3"/>
          <a:srcRect/>
          <a:stretch>
            <a:fillRect/>
          </a:stretch>
        </p:blipFill>
        <p:spPr bwMode="auto">
          <a:xfrm>
            <a:off x="3048000" y="5500688"/>
            <a:ext cx="1905000" cy="1357312"/>
          </a:xfrm>
          <a:prstGeom prst="rect">
            <a:avLst/>
          </a:prstGeom>
          <a:noFill/>
          <a:ln w="9525">
            <a:noFill/>
            <a:miter lim="800000"/>
            <a:headEnd/>
            <a:tailEnd/>
          </a:ln>
        </p:spPr>
      </p:pic>
      <p:pic>
        <p:nvPicPr>
          <p:cNvPr id="17411" name="Picture 3" descr="Illustration of submarine shield-building stage of evolution of Hawaiian volcanoes"/>
          <p:cNvPicPr>
            <a:picLocks noChangeAspect="1" noChangeArrowheads="1"/>
          </p:cNvPicPr>
          <p:nvPr/>
        </p:nvPicPr>
        <p:blipFill>
          <a:blip r:embed="rId4"/>
          <a:srcRect/>
          <a:stretch>
            <a:fillRect/>
          </a:stretch>
        </p:blipFill>
        <p:spPr bwMode="auto">
          <a:xfrm>
            <a:off x="6248400" y="4114800"/>
            <a:ext cx="2362200" cy="1312863"/>
          </a:xfrm>
          <a:prstGeom prst="rect">
            <a:avLst/>
          </a:prstGeom>
          <a:noFill/>
          <a:ln w="9525">
            <a:noFill/>
            <a:miter lim="800000"/>
            <a:headEnd/>
            <a:tailEnd/>
          </a:ln>
        </p:spPr>
      </p:pic>
      <p:pic>
        <p:nvPicPr>
          <p:cNvPr id="17412" name="Picture 4" descr="Illustration of subaerial shield-building stage of evolution of Hawaiian volcanoes"/>
          <p:cNvPicPr>
            <a:picLocks noChangeAspect="1" noChangeArrowheads="1"/>
          </p:cNvPicPr>
          <p:nvPr/>
        </p:nvPicPr>
        <p:blipFill>
          <a:blip r:embed="rId5"/>
          <a:srcRect/>
          <a:stretch>
            <a:fillRect/>
          </a:stretch>
        </p:blipFill>
        <p:spPr bwMode="auto">
          <a:xfrm>
            <a:off x="0" y="2514600"/>
            <a:ext cx="4572000" cy="1920875"/>
          </a:xfrm>
          <a:prstGeom prst="rect">
            <a:avLst/>
          </a:prstGeom>
          <a:noFill/>
          <a:ln w="9525">
            <a:noFill/>
            <a:miter lim="800000"/>
            <a:headEnd/>
            <a:tailEnd/>
          </a:ln>
        </p:spPr>
      </p:pic>
      <p:pic>
        <p:nvPicPr>
          <p:cNvPr id="17413" name="Picture 5" descr="Illustration of post-shield capping stage of evolution of Hawaiian volcanoes"/>
          <p:cNvPicPr>
            <a:picLocks noChangeAspect="1" noChangeArrowheads="1"/>
          </p:cNvPicPr>
          <p:nvPr/>
        </p:nvPicPr>
        <p:blipFill>
          <a:blip r:embed="rId6"/>
          <a:srcRect/>
          <a:stretch>
            <a:fillRect/>
          </a:stretch>
        </p:blipFill>
        <p:spPr bwMode="auto">
          <a:xfrm>
            <a:off x="6096000" y="1143000"/>
            <a:ext cx="2667000" cy="1604963"/>
          </a:xfrm>
          <a:prstGeom prst="rect">
            <a:avLst/>
          </a:prstGeom>
          <a:noFill/>
          <a:ln w="9525">
            <a:noFill/>
            <a:miter lim="800000"/>
            <a:headEnd/>
            <a:tailEnd/>
          </a:ln>
        </p:spPr>
      </p:pic>
      <p:pic>
        <p:nvPicPr>
          <p:cNvPr id="17414" name="Picture 6" descr="Illustration of renewed volcanism stage of evolution of Hawaiian volcanoes"/>
          <p:cNvPicPr>
            <a:picLocks noChangeAspect="1" noChangeArrowheads="1"/>
          </p:cNvPicPr>
          <p:nvPr/>
        </p:nvPicPr>
        <p:blipFill>
          <a:blip r:embed="rId7"/>
          <a:srcRect/>
          <a:stretch>
            <a:fillRect/>
          </a:stretch>
        </p:blipFill>
        <p:spPr bwMode="auto">
          <a:xfrm>
            <a:off x="1524000" y="152400"/>
            <a:ext cx="2895600" cy="1833563"/>
          </a:xfrm>
          <a:prstGeom prst="rect">
            <a:avLst/>
          </a:prstGeom>
          <a:noFill/>
          <a:ln w="9525">
            <a:noFill/>
            <a:miter lim="800000"/>
            <a:headEnd/>
            <a:tailEnd/>
          </a:ln>
        </p:spPr>
      </p:pic>
      <p:sp>
        <p:nvSpPr>
          <p:cNvPr id="17415" name="AutoShape 7"/>
          <p:cNvSpPr>
            <a:spLocks noChangeArrowheads="1"/>
          </p:cNvSpPr>
          <p:nvPr/>
        </p:nvSpPr>
        <p:spPr bwMode="auto">
          <a:xfrm rot="-2383126">
            <a:off x="4929188" y="5556250"/>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7416" name="AutoShape 8"/>
          <p:cNvSpPr>
            <a:spLocks noChangeArrowheads="1"/>
          </p:cNvSpPr>
          <p:nvPr/>
        </p:nvSpPr>
        <p:spPr bwMode="auto">
          <a:xfrm rot="-8734242">
            <a:off x="4687888" y="3908425"/>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7417" name="AutoShape 9"/>
          <p:cNvSpPr>
            <a:spLocks noChangeArrowheads="1"/>
          </p:cNvSpPr>
          <p:nvPr/>
        </p:nvSpPr>
        <p:spPr bwMode="auto">
          <a:xfrm rot="-2595761">
            <a:off x="4648200" y="2590800"/>
            <a:ext cx="1295400" cy="533400"/>
          </a:xfrm>
          <a:prstGeom prst="notchedRightArrow">
            <a:avLst>
              <a:gd name="adj1" fmla="val 50000"/>
              <a:gd name="adj2" fmla="val 60714"/>
            </a:avLst>
          </a:prstGeom>
          <a:solidFill>
            <a:srgbClr val="CCFFFF"/>
          </a:solidFill>
          <a:ln w="19050">
            <a:solidFill>
              <a:srgbClr val="FF0000"/>
            </a:solidFill>
            <a:miter lim="800000"/>
            <a:headEnd/>
            <a:tailEnd/>
          </a:ln>
        </p:spPr>
        <p:txBody>
          <a:bodyPr wrap="none" anchor="ctr"/>
          <a:lstStyle/>
          <a:p>
            <a:endParaRPr lang="en-US"/>
          </a:p>
        </p:txBody>
      </p:sp>
      <p:sp>
        <p:nvSpPr>
          <p:cNvPr id="17418" name="AutoShape 10"/>
          <p:cNvSpPr>
            <a:spLocks noChangeArrowheads="1"/>
          </p:cNvSpPr>
          <p:nvPr/>
        </p:nvSpPr>
        <p:spPr bwMode="auto">
          <a:xfrm rot="-8794123">
            <a:off x="4572000" y="1066800"/>
            <a:ext cx="1492250" cy="533400"/>
          </a:xfrm>
          <a:prstGeom prst="notchedRightArrow">
            <a:avLst>
              <a:gd name="adj1" fmla="val 50000"/>
              <a:gd name="adj2" fmla="val 69940"/>
            </a:avLst>
          </a:prstGeom>
          <a:solidFill>
            <a:srgbClr val="CCFFFF"/>
          </a:solidFill>
          <a:ln w="19050">
            <a:solidFill>
              <a:srgbClr val="FF0000"/>
            </a:solidFill>
            <a:miter lim="800000"/>
            <a:headEnd/>
            <a:tailEnd/>
          </a:ln>
        </p:spPr>
        <p:txBody>
          <a:bodyPr wrap="none" anchor="ctr"/>
          <a:lstStyle/>
          <a:p>
            <a:endParaRPr lang="en-US"/>
          </a:p>
        </p:txBody>
      </p:sp>
      <p:sp>
        <p:nvSpPr>
          <p:cNvPr id="11" name="Rectangle 10"/>
          <p:cNvSpPr/>
          <p:nvPr/>
        </p:nvSpPr>
        <p:spPr>
          <a:xfrm>
            <a:off x="307599" y="5575310"/>
            <a:ext cx="23746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Pre-shield alkalic stage</a:t>
            </a:r>
            <a:endParaRPr lang="en-US"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5397759" y="2951946"/>
            <a:ext cx="30604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Shield building tholeiitic stage</a:t>
            </a:r>
            <a:endParaRPr lang="en-US" dirty="0">
              <a:solidFill>
                <a:schemeClr val="bg1"/>
              </a:solidFill>
              <a:effectLst>
                <a:outerShdw blurRad="38100" dist="38100" dir="2700000" algn="tl">
                  <a:srgbClr val="000000">
                    <a:alpha val="43137"/>
                  </a:srgbClr>
                </a:outerShdw>
              </a:effectLst>
            </a:endParaRPr>
          </a:p>
        </p:txBody>
      </p:sp>
      <p:sp>
        <p:nvSpPr>
          <p:cNvPr id="13" name="Rectangle 12"/>
          <p:cNvSpPr/>
          <p:nvPr/>
        </p:nvSpPr>
        <p:spPr>
          <a:xfrm>
            <a:off x="5854959" y="60960"/>
            <a:ext cx="3060441" cy="954107"/>
          </a:xfrm>
          <a:prstGeom prst="rect">
            <a:avLst/>
          </a:prstGeom>
        </p:spPr>
        <p:txBody>
          <a:bodyPr wrap="square">
            <a:spAutoFit/>
          </a:bodyPr>
          <a:lstStyle/>
          <a:p>
            <a:pPr algn="ctr"/>
            <a:r>
              <a:rPr lang="en-US" dirty="0" smtClean="0">
                <a:solidFill>
                  <a:schemeClr val="bg1"/>
                </a:solidFill>
                <a:effectLst>
                  <a:outerShdw blurRad="38100" dist="38100" dir="2700000" algn="tl">
                    <a:srgbClr val="000000">
                      <a:alpha val="43137"/>
                    </a:srgbClr>
                  </a:outerShdw>
                </a:effectLst>
              </a:rPr>
              <a:t>Capping stage</a:t>
            </a:r>
          </a:p>
          <a:p>
            <a:pPr algn="ctr"/>
            <a:r>
              <a:rPr lang="en-US" dirty="0" smtClean="0">
                <a:solidFill>
                  <a:schemeClr val="bg1"/>
                </a:solidFill>
                <a:effectLst>
                  <a:outerShdw blurRad="38100" dist="38100" dir="2700000" algn="tl">
                    <a:srgbClr val="000000">
                      <a:alpha val="43137"/>
                    </a:srgbClr>
                  </a:outerShdw>
                </a:effectLst>
              </a:rPr>
              <a:t>alkalic basalt</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6_01"/>
          <p:cNvPicPr>
            <a:picLocks noChangeAspect="1" noChangeArrowheads="1"/>
          </p:cNvPicPr>
          <p:nvPr/>
        </p:nvPicPr>
        <p:blipFill>
          <a:blip r:embed="rId3"/>
          <a:srcRect/>
          <a:stretch>
            <a:fillRect/>
          </a:stretch>
        </p:blipFill>
        <p:spPr bwMode="auto">
          <a:xfrm>
            <a:off x="0" y="407987"/>
            <a:ext cx="9144000" cy="604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aleakala_Crater_Haleakala_National_Park_Maui"/>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leakala 1.jpg"/>
          <p:cNvPicPr>
            <a:picLocks noChangeAspect="1"/>
          </p:cNvPicPr>
          <p:nvPr/>
        </p:nvPicPr>
        <p:blipFill>
          <a:blip r:embed="rId3"/>
          <a:stretch>
            <a:fillRect/>
          </a:stretch>
        </p:blipFill>
        <p:spPr>
          <a:xfrm>
            <a:off x="-117231" y="0"/>
            <a:ext cx="9378462" cy="6858000"/>
          </a:xfrm>
          <a:prstGeom prst="rect">
            <a:avLst/>
          </a:prstGeom>
        </p:spPr>
      </p:pic>
      <p:sp>
        <p:nvSpPr>
          <p:cNvPr id="3" name="Freeform 2"/>
          <p:cNvSpPr/>
          <p:nvPr/>
        </p:nvSpPr>
        <p:spPr bwMode="auto">
          <a:xfrm>
            <a:off x="472440" y="1905000"/>
            <a:ext cx="4053840" cy="1143000"/>
          </a:xfrm>
          <a:custGeom>
            <a:avLst/>
            <a:gdLst>
              <a:gd name="connsiteX0" fmla="*/ 4053840 w 4053840"/>
              <a:gd name="connsiteY0" fmla="*/ 1143000 h 1143000"/>
              <a:gd name="connsiteX1" fmla="*/ 3764280 w 4053840"/>
              <a:gd name="connsiteY1" fmla="*/ 533400 h 1143000"/>
              <a:gd name="connsiteX2" fmla="*/ 3048000 w 4053840"/>
              <a:gd name="connsiteY2" fmla="*/ 289560 h 1143000"/>
              <a:gd name="connsiteX3" fmla="*/ 2240280 w 4053840"/>
              <a:gd name="connsiteY3" fmla="*/ 243840 h 1143000"/>
              <a:gd name="connsiteX4" fmla="*/ 1874520 w 4053840"/>
              <a:gd name="connsiteY4" fmla="*/ 76200 h 1143000"/>
              <a:gd name="connsiteX5" fmla="*/ 1005840 w 4053840"/>
              <a:gd name="connsiteY5" fmla="*/ 152400 h 1143000"/>
              <a:gd name="connsiteX6" fmla="*/ 502920 w 4053840"/>
              <a:gd name="connsiteY6" fmla="*/ 121920 h 1143000"/>
              <a:gd name="connsiteX7" fmla="*/ 0 w 4053840"/>
              <a:gd name="connsiteY7" fmla="*/ 0 h 1143000"/>
              <a:gd name="connsiteX0" fmla="*/ 4053840 w 4053840"/>
              <a:gd name="connsiteY0" fmla="*/ 1143000 h 1143000"/>
              <a:gd name="connsiteX1" fmla="*/ 3459480 w 4053840"/>
              <a:gd name="connsiteY1" fmla="*/ 822960 h 1143000"/>
              <a:gd name="connsiteX2" fmla="*/ 3048000 w 4053840"/>
              <a:gd name="connsiteY2" fmla="*/ 289560 h 1143000"/>
              <a:gd name="connsiteX3" fmla="*/ 2240280 w 4053840"/>
              <a:gd name="connsiteY3" fmla="*/ 243840 h 1143000"/>
              <a:gd name="connsiteX4" fmla="*/ 1874520 w 4053840"/>
              <a:gd name="connsiteY4" fmla="*/ 76200 h 1143000"/>
              <a:gd name="connsiteX5" fmla="*/ 1005840 w 4053840"/>
              <a:gd name="connsiteY5" fmla="*/ 152400 h 1143000"/>
              <a:gd name="connsiteX6" fmla="*/ 502920 w 4053840"/>
              <a:gd name="connsiteY6" fmla="*/ 121920 h 1143000"/>
              <a:gd name="connsiteX7" fmla="*/ 0 w 4053840"/>
              <a:gd name="connsiteY7" fmla="*/ 0 h 1143000"/>
              <a:gd name="connsiteX0" fmla="*/ 4053840 w 4053840"/>
              <a:gd name="connsiteY0" fmla="*/ 1143000 h 1143000"/>
              <a:gd name="connsiteX1" fmla="*/ 3459480 w 4053840"/>
              <a:gd name="connsiteY1" fmla="*/ 822960 h 1143000"/>
              <a:gd name="connsiteX2" fmla="*/ 3048000 w 4053840"/>
              <a:gd name="connsiteY2" fmla="*/ 502920 h 1143000"/>
              <a:gd name="connsiteX3" fmla="*/ 2240280 w 4053840"/>
              <a:gd name="connsiteY3" fmla="*/ 243840 h 1143000"/>
              <a:gd name="connsiteX4" fmla="*/ 1874520 w 4053840"/>
              <a:gd name="connsiteY4" fmla="*/ 76200 h 1143000"/>
              <a:gd name="connsiteX5" fmla="*/ 1005840 w 4053840"/>
              <a:gd name="connsiteY5" fmla="*/ 152400 h 1143000"/>
              <a:gd name="connsiteX6" fmla="*/ 502920 w 4053840"/>
              <a:gd name="connsiteY6" fmla="*/ 121920 h 1143000"/>
              <a:gd name="connsiteX7" fmla="*/ 0 w 4053840"/>
              <a:gd name="connsiteY7" fmla="*/ 0 h 1143000"/>
              <a:gd name="connsiteX0" fmla="*/ 4053840 w 4053840"/>
              <a:gd name="connsiteY0" fmla="*/ 1143000 h 1143000"/>
              <a:gd name="connsiteX1" fmla="*/ 3459480 w 4053840"/>
              <a:gd name="connsiteY1" fmla="*/ 822960 h 1143000"/>
              <a:gd name="connsiteX2" fmla="*/ 3048000 w 4053840"/>
              <a:gd name="connsiteY2" fmla="*/ 502920 h 1143000"/>
              <a:gd name="connsiteX3" fmla="*/ 2240280 w 4053840"/>
              <a:gd name="connsiteY3" fmla="*/ 243840 h 1143000"/>
              <a:gd name="connsiteX4" fmla="*/ 1569720 w 4053840"/>
              <a:gd name="connsiteY4" fmla="*/ 259080 h 1143000"/>
              <a:gd name="connsiteX5" fmla="*/ 1005840 w 4053840"/>
              <a:gd name="connsiteY5" fmla="*/ 152400 h 1143000"/>
              <a:gd name="connsiteX6" fmla="*/ 502920 w 4053840"/>
              <a:gd name="connsiteY6" fmla="*/ 121920 h 1143000"/>
              <a:gd name="connsiteX7" fmla="*/ 0 w 4053840"/>
              <a:gd name="connsiteY7" fmla="*/ 0 h 1143000"/>
              <a:gd name="connsiteX0" fmla="*/ 4053840 w 4053840"/>
              <a:gd name="connsiteY0" fmla="*/ 1143000 h 1143000"/>
              <a:gd name="connsiteX1" fmla="*/ 3459480 w 4053840"/>
              <a:gd name="connsiteY1" fmla="*/ 822960 h 1143000"/>
              <a:gd name="connsiteX2" fmla="*/ 3048000 w 4053840"/>
              <a:gd name="connsiteY2" fmla="*/ 502920 h 1143000"/>
              <a:gd name="connsiteX3" fmla="*/ 1569720 w 4053840"/>
              <a:gd name="connsiteY3" fmla="*/ 259080 h 1143000"/>
              <a:gd name="connsiteX4" fmla="*/ 1005840 w 4053840"/>
              <a:gd name="connsiteY4" fmla="*/ 152400 h 1143000"/>
              <a:gd name="connsiteX5" fmla="*/ 502920 w 4053840"/>
              <a:gd name="connsiteY5" fmla="*/ 121920 h 1143000"/>
              <a:gd name="connsiteX6" fmla="*/ 0 w 4053840"/>
              <a:gd name="connsiteY6" fmla="*/ 0 h 1143000"/>
              <a:gd name="connsiteX0" fmla="*/ 4053840 w 4053840"/>
              <a:gd name="connsiteY0" fmla="*/ 1143000 h 1143000"/>
              <a:gd name="connsiteX1" fmla="*/ 3459480 w 4053840"/>
              <a:gd name="connsiteY1" fmla="*/ 822960 h 1143000"/>
              <a:gd name="connsiteX2" fmla="*/ 3048000 w 4053840"/>
              <a:gd name="connsiteY2" fmla="*/ 502920 h 1143000"/>
              <a:gd name="connsiteX3" fmla="*/ 1950720 w 4053840"/>
              <a:gd name="connsiteY3" fmla="*/ 259080 h 1143000"/>
              <a:gd name="connsiteX4" fmla="*/ 1005840 w 4053840"/>
              <a:gd name="connsiteY4" fmla="*/ 152400 h 1143000"/>
              <a:gd name="connsiteX5" fmla="*/ 502920 w 4053840"/>
              <a:gd name="connsiteY5" fmla="*/ 121920 h 1143000"/>
              <a:gd name="connsiteX6" fmla="*/ 0 w 4053840"/>
              <a:gd name="connsiteY6" fmla="*/ 0 h 1143000"/>
              <a:gd name="connsiteX0" fmla="*/ 4053840 w 4053840"/>
              <a:gd name="connsiteY0" fmla="*/ 1143000 h 1143000"/>
              <a:gd name="connsiteX1" fmla="*/ 3459480 w 4053840"/>
              <a:gd name="connsiteY1" fmla="*/ 822960 h 1143000"/>
              <a:gd name="connsiteX2" fmla="*/ 3048000 w 4053840"/>
              <a:gd name="connsiteY2" fmla="*/ 502920 h 1143000"/>
              <a:gd name="connsiteX3" fmla="*/ 2188845 w 4053840"/>
              <a:gd name="connsiteY3" fmla="*/ 144780 h 1143000"/>
              <a:gd name="connsiteX4" fmla="*/ 1005840 w 4053840"/>
              <a:gd name="connsiteY4" fmla="*/ 152400 h 1143000"/>
              <a:gd name="connsiteX5" fmla="*/ 502920 w 4053840"/>
              <a:gd name="connsiteY5" fmla="*/ 121920 h 1143000"/>
              <a:gd name="connsiteX6" fmla="*/ 0 w 4053840"/>
              <a:gd name="connsiteY6" fmla="*/ 0 h 1143000"/>
              <a:gd name="connsiteX0" fmla="*/ 4053840 w 4053840"/>
              <a:gd name="connsiteY0" fmla="*/ 1143000 h 1143000"/>
              <a:gd name="connsiteX1" fmla="*/ 3459480 w 4053840"/>
              <a:gd name="connsiteY1" fmla="*/ 822960 h 1143000"/>
              <a:gd name="connsiteX2" fmla="*/ 2809875 w 4053840"/>
              <a:gd name="connsiteY2" fmla="*/ 502920 h 1143000"/>
              <a:gd name="connsiteX3" fmla="*/ 2188845 w 4053840"/>
              <a:gd name="connsiteY3" fmla="*/ 144780 h 1143000"/>
              <a:gd name="connsiteX4" fmla="*/ 1005840 w 4053840"/>
              <a:gd name="connsiteY4" fmla="*/ 152400 h 1143000"/>
              <a:gd name="connsiteX5" fmla="*/ 502920 w 4053840"/>
              <a:gd name="connsiteY5" fmla="*/ 121920 h 1143000"/>
              <a:gd name="connsiteX6" fmla="*/ 0 w 4053840"/>
              <a:gd name="connsiteY6" fmla="*/ 0 h 1143000"/>
              <a:gd name="connsiteX0" fmla="*/ 4053840 w 4053840"/>
              <a:gd name="connsiteY0" fmla="*/ 1143000 h 1143000"/>
              <a:gd name="connsiteX1" fmla="*/ 3459480 w 4053840"/>
              <a:gd name="connsiteY1" fmla="*/ 661035 h 1143000"/>
              <a:gd name="connsiteX2" fmla="*/ 2809875 w 4053840"/>
              <a:gd name="connsiteY2" fmla="*/ 502920 h 1143000"/>
              <a:gd name="connsiteX3" fmla="*/ 2188845 w 4053840"/>
              <a:gd name="connsiteY3" fmla="*/ 144780 h 1143000"/>
              <a:gd name="connsiteX4" fmla="*/ 1005840 w 4053840"/>
              <a:gd name="connsiteY4" fmla="*/ 152400 h 1143000"/>
              <a:gd name="connsiteX5" fmla="*/ 502920 w 4053840"/>
              <a:gd name="connsiteY5" fmla="*/ 121920 h 1143000"/>
              <a:gd name="connsiteX6" fmla="*/ 0 w 4053840"/>
              <a:gd name="connsiteY6" fmla="*/ 0 h 1143000"/>
              <a:gd name="connsiteX0" fmla="*/ 4053840 w 4053840"/>
              <a:gd name="connsiteY0" fmla="*/ 1143000 h 1143000"/>
              <a:gd name="connsiteX1" fmla="*/ 3459480 w 4053840"/>
              <a:gd name="connsiteY1" fmla="*/ 661035 h 1143000"/>
              <a:gd name="connsiteX2" fmla="*/ 2809875 w 4053840"/>
              <a:gd name="connsiteY2" fmla="*/ 502920 h 1143000"/>
              <a:gd name="connsiteX3" fmla="*/ 2188845 w 4053840"/>
              <a:gd name="connsiteY3" fmla="*/ 144780 h 1143000"/>
              <a:gd name="connsiteX4" fmla="*/ 1005840 w 4053840"/>
              <a:gd name="connsiteY4" fmla="*/ 152400 h 1143000"/>
              <a:gd name="connsiteX5" fmla="*/ 502920 w 4053840"/>
              <a:gd name="connsiteY5" fmla="*/ 121920 h 1143000"/>
              <a:gd name="connsiteX6" fmla="*/ 0 w 4053840"/>
              <a:gd name="connsiteY6" fmla="*/ 0 h 1143000"/>
              <a:gd name="connsiteX0" fmla="*/ 4053840 w 4053840"/>
              <a:gd name="connsiteY0" fmla="*/ 1143000 h 1143000"/>
              <a:gd name="connsiteX1" fmla="*/ 3459480 w 4053840"/>
              <a:gd name="connsiteY1" fmla="*/ 661035 h 1143000"/>
              <a:gd name="connsiteX2" fmla="*/ 2809875 w 4053840"/>
              <a:gd name="connsiteY2" fmla="*/ 502920 h 1143000"/>
              <a:gd name="connsiteX3" fmla="*/ 2188845 w 4053840"/>
              <a:gd name="connsiteY3" fmla="*/ 144780 h 1143000"/>
              <a:gd name="connsiteX4" fmla="*/ 1005840 w 4053840"/>
              <a:gd name="connsiteY4" fmla="*/ 152400 h 1143000"/>
              <a:gd name="connsiteX5" fmla="*/ 502920 w 4053840"/>
              <a:gd name="connsiteY5" fmla="*/ 121920 h 1143000"/>
              <a:gd name="connsiteX6" fmla="*/ 0 w 4053840"/>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3840" h="1143000">
                <a:moveTo>
                  <a:pt x="4053840" y="1143000"/>
                </a:moveTo>
                <a:cubicBezTo>
                  <a:pt x="3659505" y="995045"/>
                  <a:pt x="3666808" y="767715"/>
                  <a:pt x="3459480" y="661035"/>
                </a:cubicBezTo>
                <a:cubicBezTo>
                  <a:pt x="3252153" y="554355"/>
                  <a:pt x="3021648" y="588963"/>
                  <a:pt x="2809875" y="502920"/>
                </a:cubicBezTo>
                <a:cubicBezTo>
                  <a:pt x="2598103" y="416878"/>
                  <a:pt x="2489518" y="203200"/>
                  <a:pt x="2188845" y="144780"/>
                </a:cubicBezTo>
                <a:cubicBezTo>
                  <a:pt x="1888172" y="86360"/>
                  <a:pt x="1286827" y="156210"/>
                  <a:pt x="1005840" y="152400"/>
                </a:cubicBezTo>
                <a:cubicBezTo>
                  <a:pt x="724853" y="148590"/>
                  <a:pt x="670560" y="147320"/>
                  <a:pt x="502920" y="121920"/>
                </a:cubicBezTo>
                <a:cubicBezTo>
                  <a:pt x="335280" y="96520"/>
                  <a:pt x="167640" y="48260"/>
                  <a:pt x="0" y="0"/>
                </a:cubicBezTo>
              </a:path>
            </a:pathLst>
          </a:custGeom>
          <a:noFill/>
          <a:ln w="76200" cap="flat" cmpd="sng" algn="ctr">
            <a:solidFill>
              <a:schemeClr val="accent1">
                <a:lumMod val="50000"/>
              </a:schemeClr>
            </a:solidFill>
            <a:prstDash val="solid"/>
            <a:round/>
            <a:headEnd type="none" w="med" len="med"/>
            <a:tailEnd type="arrow"/>
          </a:ln>
          <a:effectLst/>
        </p:spPr>
        <p:txBody>
          <a:bodyPr rtlCol="0" anchor="ctr"/>
          <a:lstStyle/>
          <a:p>
            <a:pPr algn="ctr"/>
            <a:endParaRPr lang="en-US"/>
          </a:p>
        </p:txBody>
      </p:sp>
      <p:sp>
        <p:nvSpPr>
          <p:cNvPr id="4" name="Freeform 3"/>
          <p:cNvSpPr/>
          <p:nvPr/>
        </p:nvSpPr>
        <p:spPr bwMode="auto">
          <a:xfrm>
            <a:off x="5581650" y="1470025"/>
            <a:ext cx="2276475" cy="749300"/>
          </a:xfrm>
          <a:custGeom>
            <a:avLst/>
            <a:gdLst>
              <a:gd name="connsiteX0" fmla="*/ 0 w 2276475"/>
              <a:gd name="connsiteY0" fmla="*/ 749300 h 749300"/>
              <a:gd name="connsiteX1" fmla="*/ 333375 w 2276475"/>
              <a:gd name="connsiteY1" fmla="*/ 558800 h 749300"/>
              <a:gd name="connsiteX2" fmla="*/ 514350 w 2276475"/>
              <a:gd name="connsiteY2" fmla="*/ 320675 h 749300"/>
              <a:gd name="connsiteX3" fmla="*/ 1019175 w 2276475"/>
              <a:gd name="connsiteY3" fmla="*/ 63500 h 749300"/>
              <a:gd name="connsiteX4" fmla="*/ 1581150 w 2276475"/>
              <a:gd name="connsiteY4" fmla="*/ 6350 h 749300"/>
              <a:gd name="connsiteX5" fmla="*/ 2276475 w 2276475"/>
              <a:gd name="connsiteY5" fmla="*/ 25400 h 74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6475" h="749300">
                <a:moveTo>
                  <a:pt x="0" y="749300"/>
                </a:moveTo>
                <a:cubicBezTo>
                  <a:pt x="123825" y="689768"/>
                  <a:pt x="247650" y="630237"/>
                  <a:pt x="333375" y="558800"/>
                </a:cubicBezTo>
                <a:cubicBezTo>
                  <a:pt x="419100" y="487363"/>
                  <a:pt x="400050" y="403225"/>
                  <a:pt x="514350" y="320675"/>
                </a:cubicBezTo>
                <a:cubicBezTo>
                  <a:pt x="628650" y="238125"/>
                  <a:pt x="841375" y="115887"/>
                  <a:pt x="1019175" y="63500"/>
                </a:cubicBezTo>
                <a:cubicBezTo>
                  <a:pt x="1196975" y="11113"/>
                  <a:pt x="1371600" y="12700"/>
                  <a:pt x="1581150" y="6350"/>
                </a:cubicBezTo>
                <a:cubicBezTo>
                  <a:pt x="1790700" y="0"/>
                  <a:pt x="2033587" y="12700"/>
                  <a:pt x="2276475" y="25400"/>
                </a:cubicBezTo>
              </a:path>
            </a:pathLst>
          </a:custGeom>
          <a:noFill/>
          <a:ln w="76200" cap="flat" cmpd="sng" algn="ctr">
            <a:solidFill>
              <a:schemeClr val="accent1">
                <a:lumMod val="50000"/>
              </a:schemeClr>
            </a:solidFill>
            <a:prstDash val="solid"/>
            <a:round/>
            <a:headEnd type="none" w="med" len="med"/>
            <a:tailEnd type="arrow"/>
          </a:ln>
          <a:effectLst/>
        </p:spPr>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eakala 2.jpg"/>
          <p:cNvPicPr>
            <a:picLocks noChangeAspect="1"/>
          </p:cNvPicPr>
          <p:nvPr/>
        </p:nvPicPr>
        <p:blipFill>
          <a:blip r:embed="rId3"/>
          <a:stretch>
            <a:fillRect/>
          </a:stretch>
        </p:blipFill>
        <p:spPr>
          <a:xfrm>
            <a:off x="-117231" y="0"/>
            <a:ext cx="9378462" cy="6858000"/>
          </a:xfrm>
          <a:prstGeom prst="rect">
            <a:avLst/>
          </a:prstGeom>
        </p:spPr>
      </p:pic>
      <p:sp>
        <p:nvSpPr>
          <p:cNvPr id="8" name="Freeform 7"/>
          <p:cNvSpPr/>
          <p:nvPr/>
        </p:nvSpPr>
        <p:spPr bwMode="auto">
          <a:xfrm>
            <a:off x="-28575" y="2914650"/>
            <a:ext cx="4724400" cy="125730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4400" h="1257300">
                <a:moveTo>
                  <a:pt x="0" y="1257300"/>
                </a:moveTo>
                <a:cubicBezTo>
                  <a:pt x="158750" y="1154906"/>
                  <a:pt x="317500" y="1052512"/>
                  <a:pt x="495300" y="952500"/>
                </a:cubicBezTo>
                <a:cubicBezTo>
                  <a:pt x="673100" y="852488"/>
                  <a:pt x="833437" y="741363"/>
                  <a:pt x="1066800" y="657225"/>
                </a:cubicBezTo>
                <a:cubicBezTo>
                  <a:pt x="1300163" y="573087"/>
                  <a:pt x="1895475" y="447675"/>
                  <a:pt x="1895475" y="447675"/>
                </a:cubicBezTo>
                <a:cubicBezTo>
                  <a:pt x="2125663" y="388937"/>
                  <a:pt x="2251075" y="350838"/>
                  <a:pt x="2447925" y="304800"/>
                </a:cubicBezTo>
                <a:cubicBezTo>
                  <a:pt x="2644775" y="258763"/>
                  <a:pt x="2857500" y="206375"/>
                  <a:pt x="3076575" y="171450"/>
                </a:cubicBezTo>
                <a:cubicBezTo>
                  <a:pt x="3295650" y="136525"/>
                  <a:pt x="3762375" y="95250"/>
                  <a:pt x="3762375" y="95250"/>
                </a:cubicBezTo>
                <a:lnTo>
                  <a:pt x="4724400" y="0"/>
                </a:lnTo>
              </a:path>
            </a:pathLst>
          </a:custGeom>
          <a:noFill/>
          <a:ln w="88900" cap="flat" cmpd="dbl" algn="ctr">
            <a:solidFill>
              <a:srgbClr val="FFFF00"/>
            </a:solidFill>
            <a:prstDash val="sysDash"/>
            <a:round/>
            <a:headEnd type="none" w="med" len="med"/>
            <a:tailEnd type="none"/>
          </a:ln>
          <a:effectLst/>
        </p:spPr>
        <p:txBody>
          <a:bodyPr rtlCol="0" anchor="ctr"/>
          <a:lstStyle/>
          <a:p>
            <a:pPr algn="ctr"/>
            <a:endParaRPr lang="en-US"/>
          </a:p>
        </p:txBody>
      </p:sp>
      <p:sp>
        <p:nvSpPr>
          <p:cNvPr id="9" name="Freeform 8"/>
          <p:cNvSpPr/>
          <p:nvPr/>
        </p:nvSpPr>
        <p:spPr bwMode="auto">
          <a:xfrm rot="2263473">
            <a:off x="4667759" y="3257248"/>
            <a:ext cx="4785691" cy="126304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5691" h="1263040">
                <a:moveTo>
                  <a:pt x="0" y="1263040"/>
                </a:moveTo>
                <a:cubicBezTo>
                  <a:pt x="82550" y="1212240"/>
                  <a:pt x="366231" y="1045248"/>
                  <a:pt x="556591" y="952500"/>
                </a:cubicBezTo>
                <a:cubicBezTo>
                  <a:pt x="746952" y="859752"/>
                  <a:pt x="908800" y="790689"/>
                  <a:pt x="1142163" y="706551"/>
                </a:cubicBezTo>
                <a:cubicBezTo>
                  <a:pt x="1375526" y="622413"/>
                  <a:pt x="1956766" y="447675"/>
                  <a:pt x="1956766" y="447675"/>
                </a:cubicBezTo>
                <a:cubicBezTo>
                  <a:pt x="2186954" y="388937"/>
                  <a:pt x="2312366" y="350838"/>
                  <a:pt x="2509216" y="304800"/>
                </a:cubicBezTo>
                <a:cubicBezTo>
                  <a:pt x="2706066" y="258763"/>
                  <a:pt x="2918791" y="206375"/>
                  <a:pt x="3137866" y="171450"/>
                </a:cubicBezTo>
                <a:cubicBezTo>
                  <a:pt x="3356941" y="136525"/>
                  <a:pt x="3823666" y="95250"/>
                  <a:pt x="3823666" y="95250"/>
                </a:cubicBezTo>
                <a:lnTo>
                  <a:pt x="4785691" y="0"/>
                </a:lnTo>
              </a:path>
            </a:pathLst>
          </a:custGeom>
          <a:noFill/>
          <a:ln w="88900" cap="sq" cmpd="dbl" algn="ctr">
            <a:solidFill>
              <a:srgbClr val="FF0000"/>
            </a:solidFill>
            <a:prstDash val="sysDash"/>
            <a:miter lim="800000"/>
            <a:headEnd type="none" w="med" len="med"/>
            <a:tailEnd type="none"/>
          </a:ln>
          <a:effectLst/>
        </p:spPr>
        <p:txBody>
          <a:bodyPr rtlCol="0" anchor="ctr"/>
          <a:lstStyle/>
          <a:p>
            <a:pPr algn="ctr"/>
            <a:endParaRPr lang="en-US"/>
          </a:p>
        </p:txBody>
      </p:sp>
      <p:sp>
        <p:nvSpPr>
          <p:cNvPr id="10" name="Freeform 9"/>
          <p:cNvSpPr/>
          <p:nvPr/>
        </p:nvSpPr>
        <p:spPr bwMode="auto">
          <a:xfrm rot="7529812">
            <a:off x="3997611" y="1563313"/>
            <a:ext cx="2764299" cy="297366"/>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 name="connsiteX0" fmla="*/ 0 w 4785691"/>
              <a:gd name="connsiteY0" fmla="*/ 1263040 h 1263040"/>
              <a:gd name="connsiteX1" fmla="*/ 1142163 w 4785691"/>
              <a:gd name="connsiteY1" fmla="*/ 706551 h 1263040"/>
              <a:gd name="connsiteX2" fmla="*/ 1956766 w 4785691"/>
              <a:gd name="connsiteY2" fmla="*/ 447675 h 1263040"/>
              <a:gd name="connsiteX3" fmla="*/ 2509216 w 4785691"/>
              <a:gd name="connsiteY3" fmla="*/ 304800 h 1263040"/>
              <a:gd name="connsiteX4" fmla="*/ 3137866 w 4785691"/>
              <a:gd name="connsiteY4" fmla="*/ 171450 h 1263040"/>
              <a:gd name="connsiteX5" fmla="*/ 3823666 w 4785691"/>
              <a:gd name="connsiteY5" fmla="*/ 95250 h 1263040"/>
              <a:gd name="connsiteX6" fmla="*/ 4785691 w 4785691"/>
              <a:gd name="connsiteY6" fmla="*/ 0 h 1263040"/>
              <a:gd name="connsiteX0" fmla="*/ 0 w 3643528"/>
              <a:gd name="connsiteY0" fmla="*/ 706551 h 706551"/>
              <a:gd name="connsiteX1" fmla="*/ 814603 w 3643528"/>
              <a:gd name="connsiteY1" fmla="*/ 447675 h 706551"/>
              <a:gd name="connsiteX2" fmla="*/ 1367053 w 3643528"/>
              <a:gd name="connsiteY2" fmla="*/ 304800 h 706551"/>
              <a:gd name="connsiteX3" fmla="*/ 1995703 w 3643528"/>
              <a:gd name="connsiteY3" fmla="*/ 171450 h 706551"/>
              <a:gd name="connsiteX4" fmla="*/ 2681503 w 3643528"/>
              <a:gd name="connsiteY4" fmla="*/ 95250 h 706551"/>
              <a:gd name="connsiteX5" fmla="*/ 3643528 w 3643528"/>
              <a:gd name="connsiteY5" fmla="*/ 0 h 706551"/>
              <a:gd name="connsiteX0" fmla="*/ 0 w 4145476"/>
              <a:gd name="connsiteY0" fmla="*/ 321039 h 447675"/>
              <a:gd name="connsiteX1" fmla="*/ 1316551 w 4145476"/>
              <a:gd name="connsiteY1" fmla="*/ 447675 h 447675"/>
              <a:gd name="connsiteX2" fmla="*/ 1869001 w 4145476"/>
              <a:gd name="connsiteY2" fmla="*/ 304800 h 447675"/>
              <a:gd name="connsiteX3" fmla="*/ 2497651 w 4145476"/>
              <a:gd name="connsiteY3" fmla="*/ 171450 h 447675"/>
              <a:gd name="connsiteX4" fmla="*/ 3183451 w 4145476"/>
              <a:gd name="connsiteY4" fmla="*/ 95250 h 447675"/>
              <a:gd name="connsiteX5" fmla="*/ 4145476 w 4145476"/>
              <a:gd name="connsiteY5" fmla="*/ 0 h 447675"/>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38600"/>
              <a:gd name="connsiteX1" fmla="*/ 1340044 w 4145476"/>
              <a:gd name="connsiteY1" fmla="*/ 251699 h 338600"/>
              <a:gd name="connsiteX2" fmla="*/ 1869001 w 4145476"/>
              <a:gd name="connsiteY2" fmla="*/ 304800 h 338600"/>
              <a:gd name="connsiteX3" fmla="*/ 1900171 w 4145476"/>
              <a:gd name="connsiteY3" fmla="*/ 316375 h 338600"/>
              <a:gd name="connsiteX4" fmla="*/ 2497651 w 4145476"/>
              <a:gd name="connsiteY4" fmla="*/ 171450 h 338600"/>
              <a:gd name="connsiteX5" fmla="*/ 3183451 w 4145476"/>
              <a:gd name="connsiteY5" fmla="*/ 95250 h 338600"/>
              <a:gd name="connsiteX6" fmla="*/ 4145476 w 4145476"/>
              <a:gd name="connsiteY6" fmla="*/ 0 h 338600"/>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2497651 w 4145476"/>
              <a:gd name="connsiteY2" fmla="*/ 171450 h 321039"/>
              <a:gd name="connsiteX3" fmla="*/ 3183451 w 4145476"/>
              <a:gd name="connsiteY3" fmla="*/ 95250 h 321039"/>
              <a:gd name="connsiteX4" fmla="*/ 4145476 w 4145476"/>
              <a:gd name="connsiteY4" fmla="*/ 0 h 321039"/>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Lst>
            <a:ahLst/>
            <a:cxnLst>
              <a:cxn ang="0">
                <a:pos x="connsiteX0" y="connsiteY0"/>
              </a:cxn>
              <a:cxn ang="0">
                <a:pos x="connsiteX1" y="connsiteY1"/>
              </a:cxn>
              <a:cxn ang="0">
                <a:pos x="connsiteX2" y="connsiteY2"/>
              </a:cxn>
              <a:cxn ang="0">
                <a:pos x="connsiteX3" y="connsiteY3"/>
              </a:cxn>
            </a:cxnLst>
            <a:rect l="l" t="t" r="r" b="b"/>
            <a:pathLst>
              <a:path w="5270725" h="297366">
                <a:moveTo>
                  <a:pt x="0" y="297366"/>
                </a:moveTo>
                <a:cubicBezTo>
                  <a:pt x="619644" y="267628"/>
                  <a:pt x="1996599" y="251524"/>
                  <a:pt x="2465293" y="251699"/>
                </a:cubicBezTo>
                <a:lnTo>
                  <a:pt x="3622900" y="171450"/>
                </a:lnTo>
                <a:cubicBezTo>
                  <a:pt x="4090472" y="129500"/>
                  <a:pt x="4471347" y="77624"/>
                  <a:pt x="5270725" y="0"/>
                </a:cubicBezTo>
              </a:path>
            </a:pathLst>
          </a:custGeom>
          <a:noFill/>
          <a:ln w="88900" cap="sq" cmpd="dbl" algn="ctr">
            <a:solidFill>
              <a:srgbClr val="00B0F0"/>
            </a:solidFill>
            <a:prstDash val="sysDash"/>
            <a:miter lim="800000"/>
            <a:headEnd type="none" w="med" len="med"/>
            <a:tailEnd type="none"/>
          </a:ln>
          <a:effectLst/>
        </p:spPr>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eakala 2.jpg"/>
          <p:cNvPicPr>
            <a:picLocks noChangeAspect="1"/>
          </p:cNvPicPr>
          <p:nvPr/>
        </p:nvPicPr>
        <p:blipFill>
          <a:blip r:embed="rId3"/>
          <a:stretch>
            <a:fillRect/>
          </a:stretch>
        </p:blipFill>
        <p:spPr>
          <a:xfrm>
            <a:off x="-117231" y="0"/>
            <a:ext cx="9378462" cy="6858000"/>
          </a:xfrm>
          <a:prstGeom prst="rect">
            <a:avLst/>
          </a:prstGeom>
          <a:solidFill>
            <a:schemeClr val="bg1"/>
          </a:solidFill>
          <a:ln>
            <a:noFill/>
          </a:ln>
        </p:spPr>
      </p:pic>
      <p:sp>
        <p:nvSpPr>
          <p:cNvPr id="12" name="Down Arrow 11"/>
          <p:cNvSpPr/>
          <p:nvPr/>
        </p:nvSpPr>
        <p:spPr>
          <a:xfrm rot="20768911">
            <a:off x="1908811" y="3467909"/>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9" name="Freeform 8"/>
          <p:cNvSpPr/>
          <p:nvPr/>
        </p:nvSpPr>
        <p:spPr bwMode="auto">
          <a:xfrm rot="2263473">
            <a:off x="4667759" y="3257248"/>
            <a:ext cx="4785691" cy="126304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5691" h="1263040">
                <a:moveTo>
                  <a:pt x="0" y="1263040"/>
                </a:moveTo>
                <a:cubicBezTo>
                  <a:pt x="82550" y="1212240"/>
                  <a:pt x="366231" y="1045248"/>
                  <a:pt x="556591" y="952500"/>
                </a:cubicBezTo>
                <a:cubicBezTo>
                  <a:pt x="746952" y="859752"/>
                  <a:pt x="908800" y="790689"/>
                  <a:pt x="1142163" y="706551"/>
                </a:cubicBezTo>
                <a:cubicBezTo>
                  <a:pt x="1375526" y="622413"/>
                  <a:pt x="1956766" y="447675"/>
                  <a:pt x="1956766" y="447675"/>
                </a:cubicBezTo>
                <a:cubicBezTo>
                  <a:pt x="2186954" y="388937"/>
                  <a:pt x="2312366" y="350838"/>
                  <a:pt x="2509216" y="304800"/>
                </a:cubicBezTo>
                <a:cubicBezTo>
                  <a:pt x="2706066" y="258763"/>
                  <a:pt x="2918791" y="206375"/>
                  <a:pt x="3137866" y="171450"/>
                </a:cubicBezTo>
                <a:cubicBezTo>
                  <a:pt x="3356941" y="136525"/>
                  <a:pt x="3823666" y="95250"/>
                  <a:pt x="3823666" y="95250"/>
                </a:cubicBezTo>
                <a:lnTo>
                  <a:pt x="4785691" y="0"/>
                </a:lnTo>
              </a:path>
            </a:pathLst>
          </a:custGeom>
          <a:noFill/>
          <a:ln w="88900" cap="sq" cmpd="dbl" algn="ctr">
            <a:solidFill>
              <a:srgbClr val="FF0000"/>
            </a:solidFill>
            <a:prstDash val="sysDash"/>
            <a:miter lim="800000"/>
            <a:headEnd type="none" w="med" len="med"/>
            <a:tailEnd type="none"/>
          </a:ln>
          <a:effectLst/>
        </p:spPr>
        <p:txBody>
          <a:bodyPr rtlCol="0" anchor="ctr"/>
          <a:lstStyle/>
          <a:p>
            <a:pPr algn="ctr"/>
            <a:endParaRPr lang="en-US"/>
          </a:p>
        </p:txBody>
      </p:sp>
      <p:sp>
        <p:nvSpPr>
          <p:cNvPr id="8" name="Freeform 7"/>
          <p:cNvSpPr/>
          <p:nvPr/>
        </p:nvSpPr>
        <p:spPr bwMode="auto">
          <a:xfrm>
            <a:off x="-28575" y="2914650"/>
            <a:ext cx="4724400" cy="125730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4400" h="1257300">
                <a:moveTo>
                  <a:pt x="0" y="1257300"/>
                </a:moveTo>
                <a:cubicBezTo>
                  <a:pt x="158750" y="1154906"/>
                  <a:pt x="317500" y="1052512"/>
                  <a:pt x="495300" y="952500"/>
                </a:cubicBezTo>
                <a:cubicBezTo>
                  <a:pt x="673100" y="852488"/>
                  <a:pt x="833437" y="741363"/>
                  <a:pt x="1066800" y="657225"/>
                </a:cubicBezTo>
                <a:cubicBezTo>
                  <a:pt x="1300163" y="573087"/>
                  <a:pt x="1895475" y="447675"/>
                  <a:pt x="1895475" y="447675"/>
                </a:cubicBezTo>
                <a:cubicBezTo>
                  <a:pt x="2125663" y="388937"/>
                  <a:pt x="2251075" y="350838"/>
                  <a:pt x="2447925" y="304800"/>
                </a:cubicBezTo>
                <a:cubicBezTo>
                  <a:pt x="2644775" y="258763"/>
                  <a:pt x="2857500" y="206375"/>
                  <a:pt x="3076575" y="171450"/>
                </a:cubicBezTo>
                <a:cubicBezTo>
                  <a:pt x="3295650" y="136525"/>
                  <a:pt x="3762375" y="95250"/>
                  <a:pt x="3762375" y="95250"/>
                </a:cubicBezTo>
                <a:lnTo>
                  <a:pt x="4724400" y="0"/>
                </a:lnTo>
              </a:path>
            </a:pathLst>
          </a:custGeom>
          <a:noFill/>
          <a:ln w="88900" cap="flat" cmpd="dbl" algn="ctr">
            <a:solidFill>
              <a:srgbClr val="FFFF00"/>
            </a:solidFill>
            <a:prstDash val="sysDash"/>
            <a:round/>
            <a:headEnd type="none" w="med" len="med"/>
            <a:tailEnd type="none"/>
          </a:ln>
          <a:effectLst/>
        </p:spPr>
        <p:txBody>
          <a:bodyPr rtlCol="0" anchor="ctr"/>
          <a:lstStyle/>
          <a:p>
            <a:pPr algn="ctr"/>
            <a:endParaRPr lang="en-US"/>
          </a:p>
        </p:txBody>
      </p:sp>
      <p:sp>
        <p:nvSpPr>
          <p:cNvPr id="10" name="Freeform 9"/>
          <p:cNvSpPr/>
          <p:nvPr/>
        </p:nvSpPr>
        <p:spPr bwMode="auto">
          <a:xfrm rot="7529812">
            <a:off x="3997611" y="1563313"/>
            <a:ext cx="2764299" cy="297366"/>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 name="connsiteX0" fmla="*/ 0 w 4785691"/>
              <a:gd name="connsiteY0" fmla="*/ 1263040 h 1263040"/>
              <a:gd name="connsiteX1" fmla="*/ 1142163 w 4785691"/>
              <a:gd name="connsiteY1" fmla="*/ 706551 h 1263040"/>
              <a:gd name="connsiteX2" fmla="*/ 1956766 w 4785691"/>
              <a:gd name="connsiteY2" fmla="*/ 447675 h 1263040"/>
              <a:gd name="connsiteX3" fmla="*/ 2509216 w 4785691"/>
              <a:gd name="connsiteY3" fmla="*/ 304800 h 1263040"/>
              <a:gd name="connsiteX4" fmla="*/ 3137866 w 4785691"/>
              <a:gd name="connsiteY4" fmla="*/ 171450 h 1263040"/>
              <a:gd name="connsiteX5" fmla="*/ 3823666 w 4785691"/>
              <a:gd name="connsiteY5" fmla="*/ 95250 h 1263040"/>
              <a:gd name="connsiteX6" fmla="*/ 4785691 w 4785691"/>
              <a:gd name="connsiteY6" fmla="*/ 0 h 1263040"/>
              <a:gd name="connsiteX0" fmla="*/ 0 w 3643528"/>
              <a:gd name="connsiteY0" fmla="*/ 706551 h 706551"/>
              <a:gd name="connsiteX1" fmla="*/ 814603 w 3643528"/>
              <a:gd name="connsiteY1" fmla="*/ 447675 h 706551"/>
              <a:gd name="connsiteX2" fmla="*/ 1367053 w 3643528"/>
              <a:gd name="connsiteY2" fmla="*/ 304800 h 706551"/>
              <a:gd name="connsiteX3" fmla="*/ 1995703 w 3643528"/>
              <a:gd name="connsiteY3" fmla="*/ 171450 h 706551"/>
              <a:gd name="connsiteX4" fmla="*/ 2681503 w 3643528"/>
              <a:gd name="connsiteY4" fmla="*/ 95250 h 706551"/>
              <a:gd name="connsiteX5" fmla="*/ 3643528 w 3643528"/>
              <a:gd name="connsiteY5" fmla="*/ 0 h 706551"/>
              <a:gd name="connsiteX0" fmla="*/ 0 w 4145476"/>
              <a:gd name="connsiteY0" fmla="*/ 321039 h 447675"/>
              <a:gd name="connsiteX1" fmla="*/ 1316551 w 4145476"/>
              <a:gd name="connsiteY1" fmla="*/ 447675 h 447675"/>
              <a:gd name="connsiteX2" fmla="*/ 1869001 w 4145476"/>
              <a:gd name="connsiteY2" fmla="*/ 304800 h 447675"/>
              <a:gd name="connsiteX3" fmla="*/ 2497651 w 4145476"/>
              <a:gd name="connsiteY3" fmla="*/ 171450 h 447675"/>
              <a:gd name="connsiteX4" fmla="*/ 3183451 w 4145476"/>
              <a:gd name="connsiteY4" fmla="*/ 95250 h 447675"/>
              <a:gd name="connsiteX5" fmla="*/ 4145476 w 4145476"/>
              <a:gd name="connsiteY5" fmla="*/ 0 h 447675"/>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38600"/>
              <a:gd name="connsiteX1" fmla="*/ 1340044 w 4145476"/>
              <a:gd name="connsiteY1" fmla="*/ 251699 h 338600"/>
              <a:gd name="connsiteX2" fmla="*/ 1869001 w 4145476"/>
              <a:gd name="connsiteY2" fmla="*/ 304800 h 338600"/>
              <a:gd name="connsiteX3" fmla="*/ 1900171 w 4145476"/>
              <a:gd name="connsiteY3" fmla="*/ 316375 h 338600"/>
              <a:gd name="connsiteX4" fmla="*/ 2497651 w 4145476"/>
              <a:gd name="connsiteY4" fmla="*/ 171450 h 338600"/>
              <a:gd name="connsiteX5" fmla="*/ 3183451 w 4145476"/>
              <a:gd name="connsiteY5" fmla="*/ 95250 h 338600"/>
              <a:gd name="connsiteX6" fmla="*/ 4145476 w 4145476"/>
              <a:gd name="connsiteY6" fmla="*/ 0 h 338600"/>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2497651 w 4145476"/>
              <a:gd name="connsiteY2" fmla="*/ 171450 h 321039"/>
              <a:gd name="connsiteX3" fmla="*/ 3183451 w 4145476"/>
              <a:gd name="connsiteY3" fmla="*/ 95250 h 321039"/>
              <a:gd name="connsiteX4" fmla="*/ 4145476 w 4145476"/>
              <a:gd name="connsiteY4" fmla="*/ 0 h 321039"/>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Lst>
            <a:ahLst/>
            <a:cxnLst>
              <a:cxn ang="0">
                <a:pos x="connsiteX0" y="connsiteY0"/>
              </a:cxn>
              <a:cxn ang="0">
                <a:pos x="connsiteX1" y="connsiteY1"/>
              </a:cxn>
              <a:cxn ang="0">
                <a:pos x="connsiteX2" y="connsiteY2"/>
              </a:cxn>
              <a:cxn ang="0">
                <a:pos x="connsiteX3" y="connsiteY3"/>
              </a:cxn>
            </a:cxnLst>
            <a:rect l="l" t="t" r="r" b="b"/>
            <a:pathLst>
              <a:path w="5270725" h="297366">
                <a:moveTo>
                  <a:pt x="0" y="297366"/>
                </a:moveTo>
                <a:cubicBezTo>
                  <a:pt x="619644" y="267628"/>
                  <a:pt x="1996599" y="251524"/>
                  <a:pt x="2465293" y="251699"/>
                </a:cubicBezTo>
                <a:lnTo>
                  <a:pt x="3622900" y="171450"/>
                </a:lnTo>
                <a:cubicBezTo>
                  <a:pt x="4090472" y="129500"/>
                  <a:pt x="4471347" y="77624"/>
                  <a:pt x="5270725" y="0"/>
                </a:cubicBezTo>
              </a:path>
            </a:pathLst>
          </a:custGeom>
          <a:noFill/>
          <a:ln w="88900" cap="sq" cmpd="dbl" algn="ctr">
            <a:solidFill>
              <a:srgbClr val="00B0F0"/>
            </a:solidFill>
            <a:prstDash val="sysDash"/>
            <a:miter lim="800000"/>
            <a:headEnd type="none" w="med" len="med"/>
            <a:tailEnd type="none"/>
          </a:ln>
          <a:effectLst/>
        </p:spPr>
        <p:txBody>
          <a:bodyPr rtlCol="0" anchor="ctr"/>
          <a:lstStyle/>
          <a:p>
            <a:pPr algn="ctr"/>
            <a:endParaRPr lang="en-US"/>
          </a:p>
        </p:txBody>
      </p:sp>
      <p:sp>
        <p:nvSpPr>
          <p:cNvPr id="13" name="Down Arrow 12"/>
          <p:cNvSpPr/>
          <p:nvPr/>
        </p:nvSpPr>
        <p:spPr>
          <a:xfrm rot="9893918">
            <a:off x="1588771" y="2324909"/>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4" name="Down Arrow 13"/>
          <p:cNvSpPr/>
          <p:nvPr/>
        </p:nvSpPr>
        <p:spPr>
          <a:xfrm rot="1394303">
            <a:off x="6617971" y="3894629"/>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5" name="Down Arrow 14"/>
          <p:cNvSpPr/>
          <p:nvPr/>
        </p:nvSpPr>
        <p:spPr>
          <a:xfrm rot="12151386">
            <a:off x="7105651" y="2812588"/>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6" name="Down Arrow 15"/>
          <p:cNvSpPr/>
          <p:nvPr/>
        </p:nvSpPr>
        <p:spPr>
          <a:xfrm rot="7107927">
            <a:off x="4238625" y="1166668"/>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7" name="Down Arrow 16"/>
          <p:cNvSpPr/>
          <p:nvPr/>
        </p:nvSpPr>
        <p:spPr>
          <a:xfrm rot="17797475">
            <a:off x="5290185" y="1684828"/>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eakala 2.jpg"/>
          <p:cNvPicPr>
            <a:picLocks noChangeAspect="1"/>
          </p:cNvPicPr>
          <p:nvPr/>
        </p:nvPicPr>
        <p:blipFill>
          <a:blip r:embed="rId3"/>
          <a:stretch>
            <a:fillRect/>
          </a:stretch>
        </p:blipFill>
        <p:spPr>
          <a:xfrm>
            <a:off x="-117231" y="0"/>
            <a:ext cx="9378462" cy="6858000"/>
          </a:xfrm>
          <a:prstGeom prst="rect">
            <a:avLst/>
          </a:prstGeom>
        </p:spPr>
      </p:pic>
      <p:sp>
        <p:nvSpPr>
          <p:cNvPr id="8" name="Freeform 7"/>
          <p:cNvSpPr/>
          <p:nvPr/>
        </p:nvSpPr>
        <p:spPr bwMode="auto">
          <a:xfrm>
            <a:off x="-28575" y="2914650"/>
            <a:ext cx="4724400" cy="125730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4400" h="1257300">
                <a:moveTo>
                  <a:pt x="0" y="1257300"/>
                </a:moveTo>
                <a:cubicBezTo>
                  <a:pt x="158750" y="1154906"/>
                  <a:pt x="317500" y="1052512"/>
                  <a:pt x="495300" y="952500"/>
                </a:cubicBezTo>
                <a:cubicBezTo>
                  <a:pt x="673100" y="852488"/>
                  <a:pt x="833437" y="741363"/>
                  <a:pt x="1066800" y="657225"/>
                </a:cubicBezTo>
                <a:cubicBezTo>
                  <a:pt x="1300163" y="573087"/>
                  <a:pt x="1895475" y="447675"/>
                  <a:pt x="1895475" y="447675"/>
                </a:cubicBezTo>
                <a:cubicBezTo>
                  <a:pt x="2125663" y="388937"/>
                  <a:pt x="2251075" y="350838"/>
                  <a:pt x="2447925" y="304800"/>
                </a:cubicBezTo>
                <a:cubicBezTo>
                  <a:pt x="2644775" y="258763"/>
                  <a:pt x="2857500" y="206375"/>
                  <a:pt x="3076575" y="171450"/>
                </a:cubicBezTo>
                <a:cubicBezTo>
                  <a:pt x="3295650" y="136525"/>
                  <a:pt x="3762375" y="95250"/>
                  <a:pt x="3762375" y="95250"/>
                </a:cubicBezTo>
                <a:lnTo>
                  <a:pt x="4724400" y="0"/>
                </a:lnTo>
              </a:path>
            </a:pathLst>
          </a:custGeom>
          <a:noFill/>
          <a:ln w="88900" cap="flat" cmpd="dbl" algn="ctr">
            <a:solidFill>
              <a:srgbClr val="FFFF00"/>
            </a:solidFill>
            <a:prstDash val="sysDash"/>
            <a:round/>
            <a:headEnd type="none" w="med" len="med"/>
            <a:tailEnd type="none"/>
          </a:ln>
          <a:effectLst/>
        </p:spPr>
        <p:txBody>
          <a:bodyPr rtlCol="0" anchor="ctr"/>
          <a:lstStyle/>
          <a:p>
            <a:pPr algn="ctr"/>
            <a:endParaRPr lang="en-US"/>
          </a:p>
        </p:txBody>
      </p:sp>
      <p:sp>
        <p:nvSpPr>
          <p:cNvPr id="9" name="Freeform 8"/>
          <p:cNvSpPr/>
          <p:nvPr/>
        </p:nvSpPr>
        <p:spPr bwMode="auto">
          <a:xfrm rot="2263473">
            <a:off x="4667759" y="3257248"/>
            <a:ext cx="4785691" cy="126304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5691" h="1263040">
                <a:moveTo>
                  <a:pt x="0" y="1263040"/>
                </a:moveTo>
                <a:cubicBezTo>
                  <a:pt x="82550" y="1212240"/>
                  <a:pt x="366231" y="1045248"/>
                  <a:pt x="556591" y="952500"/>
                </a:cubicBezTo>
                <a:cubicBezTo>
                  <a:pt x="746952" y="859752"/>
                  <a:pt x="908800" y="790689"/>
                  <a:pt x="1142163" y="706551"/>
                </a:cubicBezTo>
                <a:cubicBezTo>
                  <a:pt x="1375526" y="622413"/>
                  <a:pt x="1956766" y="447675"/>
                  <a:pt x="1956766" y="447675"/>
                </a:cubicBezTo>
                <a:cubicBezTo>
                  <a:pt x="2186954" y="388937"/>
                  <a:pt x="2312366" y="350838"/>
                  <a:pt x="2509216" y="304800"/>
                </a:cubicBezTo>
                <a:cubicBezTo>
                  <a:pt x="2706066" y="258763"/>
                  <a:pt x="2918791" y="206375"/>
                  <a:pt x="3137866" y="171450"/>
                </a:cubicBezTo>
                <a:cubicBezTo>
                  <a:pt x="3356941" y="136525"/>
                  <a:pt x="3823666" y="95250"/>
                  <a:pt x="3823666" y="95250"/>
                </a:cubicBezTo>
                <a:lnTo>
                  <a:pt x="4785691" y="0"/>
                </a:lnTo>
              </a:path>
            </a:pathLst>
          </a:custGeom>
          <a:noFill/>
          <a:ln w="88900" cap="sq" cmpd="dbl" algn="ctr">
            <a:solidFill>
              <a:srgbClr val="FF0000"/>
            </a:solidFill>
            <a:prstDash val="sysDash"/>
            <a:miter lim="800000"/>
            <a:headEnd type="none" w="med" len="med"/>
            <a:tailEnd type="none"/>
          </a:ln>
          <a:effectLst/>
        </p:spPr>
        <p:txBody>
          <a:bodyPr rtlCol="0" anchor="ctr"/>
          <a:lstStyle/>
          <a:p>
            <a:pPr algn="ctr"/>
            <a:endParaRPr lang="en-US"/>
          </a:p>
        </p:txBody>
      </p:sp>
      <p:sp>
        <p:nvSpPr>
          <p:cNvPr id="10" name="Freeform 9"/>
          <p:cNvSpPr/>
          <p:nvPr/>
        </p:nvSpPr>
        <p:spPr bwMode="auto">
          <a:xfrm rot="7529812">
            <a:off x="3997611" y="1563313"/>
            <a:ext cx="2764299" cy="297366"/>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 name="connsiteX0" fmla="*/ 0 w 4785691"/>
              <a:gd name="connsiteY0" fmla="*/ 1263040 h 1263040"/>
              <a:gd name="connsiteX1" fmla="*/ 1142163 w 4785691"/>
              <a:gd name="connsiteY1" fmla="*/ 706551 h 1263040"/>
              <a:gd name="connsiteX2" fmla="*/ 1956766 w 4785691"/>
              <a:gd name="connsiteY2" fmla="*/ 447675 h 1263040"/>
              <a:gd name="connsiteX3" fmla="*/ 2509216 w 4785691"/>
              <a:gd name="connsiteY3" fmla="*/ 304800 h 1263040"/>
              <a:gd name="connsiteX4" fmla="*/ 3137866 w 4785691"/>
              <a:gd name="connsiteY4" fmla="*/ 171450 h 1263040"/>
              <a:gd name="connsiteX5" fmla="*/ 3823666 w 4785691"/>
              <a:gd name="connsiteY5" fmla="*/ 95250 h 1263040"/>
              <a:gd name="connsiteX6" fmla="*/ 4785691 w 4785691"/>
              <a:gd name="connsiteY6" fmla="*/ 0 h 1263040"/>
              <a:gd name="connsiteX0" fmla="*/ 0 w 3643528"/>
              <a:gd name="connsiteY0" fmla="*/ 706551 h 706551"/>
              <a:gd name="connsiteX1" fmla="*/ 814603 w 3643528"/>
              <a:gd name="connsiteY1" fmla="*/ 447675 h 706551"/>
              <a:gd name="connsiteX2" fmla="*/ 1367053 w 3643528"/>
              <a:gd name="connsiteY2" fmla="*/ 304800 h 706551"/>
              <a:gd name="connsiteX3" fmla="*/ 1995703 w 3643528"/>
              <a:gd name="connsiteY3" fmla="*/ 171450 h 706551"/>
              <a:gd name="connsiteX4" fmla="*/ 2681503 w 3643528"/>
              <a:gd name="connsiteY4" fmla="*/ 95250 h 706551"/>
              <a:gd name="connsiteX5" fmla="*/ 3643528 w 3643528"/>
              <a:gd name="connsiteY5" fmla="*/ 0 h 706551"/>
              <a:gd name="connsiteX0" fmla="*/ 0 w 4145476"/>
              <a:gd name="connsiteY0" fmla="*/ 321039 h 447675"/>
              <a:gd name="connsiteX1" fmla="*/ 1316551 w 4145476"/>
              <a:gd name="connsiteY1" fmla="*/ 447675 h 447675"/>
              <a:gd name="connsiteX2" fmla="*/ 1869001 w 4145476"/>
              <a:gd name="connsiteY2" fmla="*/ 304800 h 447675"/>
              <a:gd name="connsiteX3" fmla="*/ 2497651 w 4145476"/>
              <a:gd name="connsiteY3" fmla="*/ 171450 h 447675"/>
              <a:gd name="connsiteX4" fmla="*/ 3183451 w 4145476"/>
              <a:gd name="connsiteY4" fmla="*/ 95250 h 447675"/>
              <a:gd name="connsiteX5" fmla="*/ 4145476 w 4145476"/>
              <a:gd name="connsiteY5" fmla="*/ 0 h 447675"/>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38600"/>
              <a:gd name="connsiteX1" fmla="*/ 1340044 w 4145476"/>
              <a:gd name="connsiteY1" fmla="*/ 251699 h 338600"/>
              <a:gd name="connsiteX2" fmla="*/ 1869001 w 4145476"/>
              <a:gd name="connsiteY2" fmla="*/ 304800 h 338600"/>
              <a:gd name="connsiteX3" fmla="*/ 1900171 w 4145476"/>
              <a:gd name="connsiteY3" fmla="*/ 316375 h 338600"/>
              <a:gd name="connsiteX4" fmla="*/ 2497651 w 4145476"/>
              <a:gd name="connsiteY4" fmla="*/ 171450 h 338600"/>
              <a:gd name="connsiteX5" fmla="*/ 3183451 w 4145476"/>
              <a:gd name="connsiteY5" fmla="*/ 95250 h 338600"/>
              <a:gd name="connsiteX6" fmla="*/ 4145476 w 4145476"/>
              <a:gd name="connsiteY6" fmla="*/ 0 h 338600"/>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2497651 w 4145476"/>
              <a:gd name="connsiteY2" fmla="*/ 171450 h 321039"/>
              <a:gd name="connsiteX3" fmla="*/ 3183451 w 4145476"/>
              <a:gd name="connsiteY3" fmla="*/ 95250 h 321039"/>
              <a:gd name="connsiteX4" fmla="*/ 4145476 w 4145476"/>
              <a:gd name="connsiteY4" fmla="*/ 0 h 321039"/>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Lst>
            <a:ahLst/>
            <a:cxnLst>
              <a:cxn ang="0">
                <a:pos x="connsiteX0" y="connsiteY0"/>
              </a:cxn>
              <a:cxn ang="0">
                <a:pos x="connsiteX1" y="connsiteY1"/>
              </a:cxn>
              <a:cxn ang="0">
                <a:pos x="connsiteX2" y="connsiteY2"/>
              </a:cxn>
              <a:cxn ang="0">
                <a:pos x="connsiteX3" y="connsiteY3"/>
              </a:cxn>
            </a:cxnLst>
            <a:rect l="l" t="t" r="r" b="b"/>
            <a:pathLst>
              <a:path w="5270725" h="297366">
                <a:moveTo>
                  <a:pt x="0" y="297366"/>
                </a:moveTo>
                <a:cubicBezTo>
                  <a:pt x="619644" y="267628"/>
                  <a:pt x="1996599" y="251524"/>
                  <a:pt x="2465293" y="251699"/>
                </a:cubicBezTo>
                <a:lnTo>
                  <a:pt x="3622900" y="171450"/>
                </a:lnTo>
                <a:cubicBezTo>
                  <a:pt x="4090472" y="129500"/>
                  <a:pt x="4471347" y="77624"/>
                  <a:pt x="5270725" y="0"/>
                </a:cubicBezTo>
              </a:path>
            </a:pathLst>
          </a:custGeom>
          <a:noFill/>
          <a:ln w="88900" cap="sq" cmpd="dbl" algn="ctr">
            <a:solidFill>
              <a:srgbClr val="00B0F0"/>
            </a:solidFill>
            <a:prstDash val="sysDash"/>
            <a:miter lim="800000"/>
            <a:headEnd type="none" w="med" len="med"/>
            <a:tailEnd type="none"/>
          </a:ln>
          <a:effectLst/>
        </p:spPr>
        <p:txBody>
          <a:bodyPr rtlCol="0" anchor="ctr"/>
          <a:lstStyle/>
          <a:p>
            <a:pPr algn="ctr"/>
            <a:endParaRPr lang="en-US"/>
          </a:p>
        </p:txBody>
      </p:sp>
      <p:sp>
        <p:nvSpPr>
          <p:cNvPr id="6" name="Down Arrow 5"/>
          <p:cNvSpPr/>
          <p:nvPr/>
        </p:nvSpPr>
        <p:spPr>
          <a:xfrm rot="20768911">
            <a:off x="1588771" y="2401110"/>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7" name="Down Arrow 6"/>
          <p:cNvSpPr/>
          <p:nvPr/>
        </p:nvSpPr>
        <p:spPr>
          <a:xfrm rot="9893918">
            <a:off x="1863091" y="3543554"/>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1" name="Down Arrow 10"/>
          <p:cNvSpPr/>
          <p:nvPr/>
        </p:nvSpPr>
        <p:spPr>
          <a:xfrm rot="1394303">
            <a:off x="7120892" y="2843070"/>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2" name="Down Arrow 11"/>
          <p:cNvSpPr/>
          <p:nvPr/>
        </p:nvSpPr>
        <p:spPr>
          <a:xfrm rot="12151386">
            <a:off x="6648450" y="3909868"/>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3" name="Down Arrow 12"/>
          <p:cNvSpPr/>
          <p:nvPr/>
        </p:nvSpPr>
        <p:spPr>
          <a:xfrm rot="7107927">
            <a:off x="5244465" y="1669588"/>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
        <p:nvSpPr>
          <p:cNvPr id="14" name="Down Arrow 13"/>
          <p:cNvSpPr/>
          <p:nvPr/>
        </p:nvSpPr>
        <p:spPr>
          <a:xfrm rot="17797475">
            <a:off x="4243560" y="1212387"/>
            <a:ext cx="971549" cy="695265"/>
          </a:xfrm>
          <a:prstGeom prst="downArrow">
            <a:avLst>
              <a:gd name="adj1" fmla="val 46863"/>
              <a:gd name="adj2" fmla="val 56576"/>
            </a:avLst>
          </a:prstGeom>
          <a:solidFill>
            <a:schemeClr val="bg1"/>
          </a:solidFill>
          <a:ln w="12700">
            <a:solidFill>
              <a:schemeClr val="tx1"/>
            </a:solidFill>
          </a:ln>
        </p:spPr>
        <p:txBody>
          <a:bodyPr wrap="square" rtlCol="0" anchor="ctr">
            <a:spAutoFit/>
          </a:bodyPr>
          <a:lstStyle/>
          <a:p>
            <a:pPr algn="ctr"/>
            <a:endParaRPr lang="en-US" dirty="0" smtClean="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dlr.de/en/Portaldata/1/Resources/Archiv/Feature/Berge_All/mauna_kea_30x15.jpg"/>
          <p:cNvPicPr>
            <a:picLocks noChangeAspect="1" noChangeArrowheads="1"/>
          </p:cNvPicPr>
          <p:nvPr/>
        </p:nvPicPr>
        <p:blipFill>
          <a:blip r:embed="rId3" cstate="print"/>
          <a:srcRect/>
          <a:stretch>
            <a:fillRect/>
          </a:stretch>
        </p:blipFill>
        <p:spPr bwMode="auto">
          <a:xfrm>
            <a:off x="-2590800" y="0"/>
            <a:ext cx="13716000" cy="6858000"/>
          </a:xfrm>
          <a:prstGeom prst="rect">
            <a:avLst/>
          </a:prstGeom>
          <a:noFill/>
          <a:ln w="9525">
            <a:noFill/>
            <a:miter lim="800000"/>
            <a:headEnd/>
            <a:tailEnd/>
          </a:ln>
        </p:spPr>
      </p:pic>
      <p:sp>
        <p:nvSpPr>
          <p:cNvPr id="4" name="TextBox 3"/>
          <p:cNvSpPr txBox="1"/>
          <p:nvPr/>
        </p:nvSpPr>
        <p:spPr>
          <a:xfrm>
            <a:off x="5029200" y="4267200"/>
            <a:ext cx="2667000" cy="646331"/>
          </a:xfrm>
          <a:prstGeom prst="rect">
            <a:avLst/>
          </a:prstGeom>
          <a:noFill/>
        </p:spPr>
        <p:txBody>
          <a:bodyPr>
            <a:spAutoFit/>
          </a:bodyPr>
          <a:lstStyle/>
          <a:p>
            <a:pPr algn="ctr">
              <a:defRPr/>
            </a:pPr>
            <a:r>
              <a:rPr lang="en-US" sz="3600" dirty="0">
                <a:ln>
                  <a:solidFill>
                    <a:schemeClr val="tx1"/>
                  </a:solidFill>
                </a:ln>
                <a:gradFill>
                  <a:gsLst>
                    <a:gs pos="0">
                      <a:srgbClr val="FFF200"/>
                    </a:gs>
                    <a:gs pos="45000">
                      <a:srgbClr val="FF7A00"/>
                    </a:gs>
                    <a:gs pos="70000">
                      <a:srgbClr val="FF0300"/>
                    </a:gs>
                    <a:gs pos="100000">
                      <a:srgbClr val="4D0808"/>
                    </a:gs>
                  </a:gsLst>
                  <a:lin ang="5400000" scaled="0"/>
                </a:gradFill>
                <a:effectLst>
                  <a:outerShdw blurRad="50800" dist="38100" dir="2700000" algn="tl" rotWithShape="0">
                    <a:schemeClr val="tx1">
                      <a:alpha val="40000"/>
                    </a:schemeClr>
                  </a:outerShdw>
                </a:effectLst>
                <a:latin typeface="Berlin Sans FB Demi" pitchFamily="34" charset="0"/>
              </a:rPr>
              <a:t>HOT SPOT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eakala 2.jpg"/>
          <p:cNvPicPr>
            <a:picLocks noChangeAspect="1"/>
          </p:cNvPicPr>
          <p:nvPr/>
        </p:nvPicPr>
        <p:blipFill>
          <a:blip r:embed="rId3"/>
          <a:stretch>
            <a:fillRect/>
          </a:stretch>
        </p:blipFill>
        <p:spPr>
          <a:xfrm>
            <a:off x="-117231" y="0"/>
            <a:ext cx="9378462" cy="6858000"/>
          </a:xfrm>
          <a:prstGeom prst="rect">
            <a:avLst/>
          </a:prstGeom>
        </p:spPr>
      </p:pic>
      <p:sp>
        <p:nvSpPr>
          <p:cNvPr id="8" name="Freeform 7"/>
          <p:cNvSpPr/>
          <p:nvPr/>
        </p:nvSpPr>
        <p:spPr bwMode="auto">
          <a:xfrm>
            <a:off x="-28575" y="2914650"/>
            <a:ext cx="4724400" cy="125730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24400" h="1257300">
                <a:moveTo>
                  <a:pt x="0" y="1257300"/>
                </a:moveTo>
                <a:cubicBezTo>
                  <a:pt x="158750" y="1154906"/>
                  <a:pt x="317500" y="1052512"/>
                  <a:pt x="495300" y="952500"/>
                </a:cubicBezTo>
                <a:cubicBezTo>
                  <a:pt x="673100" y="852488"/>
                  <a:pt x="833437" y="741363"/>
                  <a:pt x="1066800" y="657225"/>
                </a:cubicBezTo>
                <a:cubicBezTo>
                  <a:pt x="1300163" y="573087"/>
                  <a:pt x="1895475" y="447675"/>
                  <a:pt x="1895475" y="447675"/>
                </a:cubicBezTo>
                <a:cubicBezTo>
                  <a:pt x="2125663" y="388937"/>
                  <a:pt x="2251075" y="350838"/>
                  <a:pt x="2447925" y="304800"/>
                </a:cubicBezTo>
                <a:cubicBezTo>
                  <a:pt x="2644775" y="258763"/>
                  <a:pt x="2857500" y="206375"/>
                  <a:pt x="3076575" y="171450"/>
                </a:cubicBezTo>
                <a:cubicBezTo>
                  <a:pt x="3295650" y="136525"/>
                  <a:pt x="3762375" y="95250"/>
                  <a:pt x="3762375" y="95250"/>
                </a:cubicBezTo>
                <a:lnTo>
                  <a:pt x="4724400" y="0"/>
                </a:lnTo>
              </a:path>
            </a:pathLst>
          </a:custGeom>
          <a:noFill/>
          <a:ln w="88900" cap="flat" cmpd="dbl" algn="ctr">
            <a:solidFill>
              <a:srgbClr val="FFFF00"/>
            </a:solidFill>
            <a:prstDash val="sysDash"/>
            <a:round/>
            <a:headEnd type="none" w="med" len="med"/>
            <a:tailEnd type="none"/>
          </a:ln>
          <a:effectLst/>
        </p:spPr>
        <p:txBody>
          <a:bodyPr rtlCol="0" anchor="ctr"/>
          <a:lstStyle/>
          <a:p>
            <a:pPr algn="ctr"/>
            <a:endParaRPr lang="en-US"/>
          </a:p>
        </p:txBody>
      </p:sp>
      <p:sp>
        <p:nvSpPr>
          <p:cNvPr id="9" name="Freeform 8"/>
          <p:cNvSpPr/>
          <p:nvPr/>
        </p:nvSpPr>
        <p:spPr bwMode="auto">
          <a:xfrm rot="2263473">
            <a:off x="4667759" y="3257248"/>
            <a:ext cx="4785691" cy="1263040"/>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5691" h="1263040">
                <a:moveTo>
                  <a:pt x="0" y="1263040"/>
                </a:moveTo>
                <a:cubicBezTo>
                  <a:pt x="82550" y="1212240"/>
                  <a:pt x="366231" y="1045248"/>
                  <a:pt x="556591" y="952500"/>
                </a:cubicBezTo>
                <a:cubicBezTo>
                  <a:pt x="746952" y="859752"/>
                  <a:pt x="908800" y="790689"/>
                  <a:pt x="1142163" y="706551"/>
                </a:cubicBezTo>
                <a:cubicBezTo>
                  <a:pt x="1375526" y="622413"/>
                  <a:pt x="1956766" y="447675"/>
                  <a:pt x="1956766" y="447675"/>
                </a:cubicBezTo>
                <a:cubicBezTo>
                  <a:pt x="2186954" y="388937"/>
                  <a:pt x="2312366" y="350838"/>
                  <a:pt x="2509216" y="304800"/>
                </a:cubicBezTo>
                <a:cubicBezTo>
                  <a:pt x="2706066" y="258763"/>
                  <a:pt x="2918791" y="206375"/>
                  <a:pt x="3137866" y="171450"/>
                </a:cubicBezTo>
                <a:cubicBezTo>
                  <a:pt x="3356941" y="136525"/>
                  <a:pt x="3823666" y="95250"/>
                  <a:pt x="3823666" y="95250"/>
                </a:cubicBezTo>
                <a:lnTo>
                  <a:pt x="4785691" y="0"/>
                </a:lnTo>
              </a:path>
            </a:pathLst>
          </a:custGeom>
          <a:noFill/>
          <a:ln w="88900" cap="sq" cmpd="dbl" algn="ctr">
            <a:solidFill>
              <a:srgbClr val="FF0000"/>
            </a:solidFill>
            <a:prstDash val="sysDash"/>
            <a:miter lim="800000"/>
            <a:headEnd type="none" w="med" len="med"/>
            <a:tailEnd type="none"/>
          </a:ln>
          <a:effectLst/>
        </p:spPr>
        <p:txBody>
          <a:bodyPr rtlCol="0" anchor="ctr"/>
          <a:lstStyle/>
          <a:p>
            <a:pPr algn="ctr"/>
            <a:endParaRPr lang="en-US"/>
          </a:p>
        </p:txBody>
      </p:sp>
      <p:sp>
        <p:nvSpPr>
          <p:cNvPr id="10" name="Freeform 9"/>
          <p:cNvSpPr/>
          <p:nvPr/>
        </p:nvSpPr>
        <p:spPr bwMode="auto">
          <a:xfrm rot="7529812">
            <a:off x="3997611" y="1563313"/>
            <a:ext cx="2764299" cy="297366"/>
          </a:xfrm>
          <a:custGeom>
            <a:avLst/>
            <a:gdLst>
              <a:gd name="connsiteX0" fmla="*/ 0 w 4724400"/>
              <a:gd name="connsiteY0" fmla="*/ 1257300 h 1257300"/>
              <a:gd name="connsiteX1" fmla="*/ 495300 w 4724400"/>
              <a:gd name="connsiteY1" fmla="*/ 952500 h 1257300"/>
              <a:gd name="connsiteX2" fmla="*/ 1066800 w 4724400"/>
              <a:gd name="connsiteY2" fmla="*/ 657225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0 w 4724400"/>
              <a:gd name="connsiteY0" fmla="*/ 1257300 h 1257300"/>
              <a:gd name="connsiteX1" fmla="*/ 495300 w 4724400"/>
              <a:gd name="connsiteY1" fmla="*/ 952500 h 1257300"/>
              <a:gd name="connsiteX2" fmla="*/ 1080872 w 4724400"/>
              <a:gd name="connsiteY2" fmla="*/ 706551 h 1257300"/>
              <a:gd name="connsiteX3" fmla="*/ 1895475 w 4724400"/>
              <a:gd name="connsiteY3" fmla="*/ 447675 h 1257300"/>
              <a:gd name="connsiteX4" fmla="*/ 2447925 w 4724400"/>
              <a:gd name="connsiteY4" fmla="*/ 304800 h 1257300"/>
              <a:gd name="connsiteX5" fmla="*/ 3076575 w 4724400"/>
              <a:gd name="connsiteY5" fmla="*/ 171450 h 1257300"/>
              <a:gd name="connsiteX6" fmla="*/ 3762375 w 4724400"/>
              <a:gd name="connsiteY6" fmla="*/ 95250 h 1257300"/>
              <a:gd name="connsiteX7" fmla="*/ 4724400 w 4724400"/>
              <a:gd name="connsiteY7" fmla="*/ 0 h 1257300"/>
              <a:gd name="connsiteX0" fmla="*/ 143841 w 4868241"/>
              <a:gd name="connsiteY0" fmla="*/ 1257300 h 1313840"/>
              <a:gd name="connsiteX1" fmla="*/ 82550 w 4868241"/>
              <a:gd name="connsiteY1" fmla="*/ 1263040 h 1313840"/>
              <a:gd name="connsiteX2" fmla="*/ 639141 w 4868241"/>
              <a:gd name="connsiteY2" fmla="*/ 952500 h 1313840"/>
              <a:gd name="connsiteX3" fmla="*/ 1224713 w 4868241"/>
              <a:gd name="connsiteY3" fmla="*/ 706551 h 1313840"/>
              <a:gd name="connsiteX4" fmla="*/ 2039316 w 4868241"/>
              <a:gd name="connsiteY4" fmla="*/ 447675 h 1313840"/>
              <a:gd name="connsiteX5" fmla="*/ 2591766 w 4868241"/>
              <a:gd name="connsiteY5" fmla="*/ 304800 h 1313840"/>
              <a:gd name="connsiteX6" fmla="*/ 3220416 w 4868241"/>
              <a:gd name="connsiteY6" fmla="*/ 171450 h 1313840"/>
              <a:gd name="connsiteX7" fmla="*/ 3906216 w 4868241"/>
              <a:gd name="connsiteY7" fmla="*/ 95250 h 1313840"/>
              <a:gd name="connsiteX8" fmla="*/ 4868241 w 4868241"/>
              <a:gd name="connsiteY8" fmla="*/ 0 h 1313840"/>
              <a:gd name="connsiteX0" fmla="*/ 0 w 4785691"/>
              <a:gd name="connsiteY0" fmla="*/ 1263040 h 1263040"/>
              <a:gd name="connsiteX1" fmla="*/ 556591 w 4785691"/>
              <a:gd name="connsiteY1" fmla="*/ 952500 h 1263040"/>
              <a:gd name="connsiteX2" fmla="*/ 1142163 w 4785691"/>
              <a:gd name="connsiteY2" fmla="*/ 706551 h 1263040"/>
              <a:gd name="connsiteX3" fmla="*/ 1956766 w 4785691"/>
              <a:gd name="connsiteY3" fmla="*/ 447675 h 1263040"/>
              <a:gd name="connsiteX4" fmla="*/ 2509216 w 4785691"/>
              <a:gd name="connsiteY4" fmla="*/ 304800 h 1263040"/>
              <a:gd name="connsiteX5" fmla="*/ 3137866 w 4785691"/>
              <a:gd name="connsiteY5" fmla="*/ 171450 h 1263040"/>
              <a:gd name="connsiteX6" fmla="*/ 3823666 w 4785691"/>
              <a:gd name="connsiteY6" fmla="*/ 95250 h 1263040"/>
              <a:gd name="connsiteX7" fmla="*/ 4785691 w 4785691"/>
              <a:gd name="connsiteY7" fmla="*/ 0 h 1263040"/>
              <a:gd name="connsiteX0" fmla="*/ 0 w 4785691"/>
              <a:gd name="connsiteY0" fmla="*/ 1263040 h 1263040"/>
              <a:gd name="connsiteX1" fmla="*/ 1142163 w 4785691"/>
              <a:gd name="connsiteY1" fmla="*/ 706551 h 1263040"/>
              <a:gd name="connsiteX2" fmla="*/ 1956766 w 4785691"/>
              <a:gd name="connsiteY2" fmla="*/ 447675 h 1263040"/>
              <a:gd name="connsiteX3" fmla="*/ 2509216 w 4785691"/>
              <a:gd name="connsiteY3" fmla="*/ 304800 h 1263040"/>
              <a:gd name="connsiteX4" fmla="*/ 3137866 w 4785691"/>
              <a:gd name="connsiteY4" fmla="*/ 171450 h 1263040"/>
              <a:gd name="connsiteX5" fmla="*/ 3823666 w 4785691"/>
              <a:gd name="connsiteY5" fmla="*/ 95250 h 1263040"/>
              <a:gd name="connsiteX6" fmla="*/ 4785691 w 4785691"/>
              <a:gd name="connsiteY6" fmla="*/ 0 h 1263040"/>
              <a:gd name="connsiteX0" fmla="*/ 0 w 3643528"/>
              <a:gd name="connsiteY0" fmla="*/ 706551 h 706551"/>
              <a:gd name="connsiteX1" fmla="*/ 814603 w 3643528"/>
              <a:gd name="connsiteY1" fmla="*/ 447675 h 706551"/>
              <a:gd name="connsiteX2" fmla="*/ 1367053 w 3643528"/>
              <a:gd name="connsiteY2" fmla="*/ 304800 h 706551"/>
              <a:gd name="connsiteX3" fmla="*/ 1995703 w 3643528"/>
              <a:gd name="connsiteY3" fmla="*/ 171450 h 706551"/>
              <a:gd name="connsiteX4" fmla="*/ 2681503 w 3643528"/>
              <a:gd name="connsiteY4" fmla="*/ 95250 h 706551"/>
              <a:gd name="connsiteX5" fmla="*/ 3643528 w 3643528"/>
              <a:gd name="connsiteY5" fmla="*/ 0 h 706551"/>
              <a:gd name="connsiteX0" fmla="*/ 0 w 4145476"/>
              <a:gd name="connsiteY0" fmla="*/ 321039 h 447675"/>
              <a:gd name="connsiteX1" fmla="*/ 1316551 w 4145476"/>
              <a:gd name="connsiteY1" fmla="*/ 447675 h 447675"/>
              <a:gd name="connsiteX2" fmla="*/ 1869001 w 4145476"/>
              <a:gd name="connsiteY2" fmla="*/ 304800 h 447675"/>
              <a:gd name="connsiteX3" fmla="*/ 2497651 w 4145476"/>
              <a:gd name="connsiteY3" fmla="*/ 171450 h 447675"/>
              <a:gd name="connsiteX4" fmla="*/ 3183451 w 4145476"/>
              <a:gd name="connsiteY4" fmla="*/ 95250 h 447675"/>
              <a:gd name="connsiteX5" fmla="*/ 4145476 w 4145476"/>
              <a:gd name="connsiteY5" fmla="*/ 0 h 447675"/>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38600"/>
              <a:gd name="connsiteX1" fmla="*/ 1340044 w 4145476"/>
              <a:gd name="connsiteY1" fmla="*/ 251699 h 338600"/>
              <a:gd name="connsiteX2" fmla="*/ 1869001 w 4145476"/>
              <a:gd name="connsiteY2" fmla="*/ 304800 h 338600"/>
              <a:gd name="connsiteX3" fmla="*/ 1900171 w 4145476"/>
              <a:gd name="connsiteY3" fmla="*/ 316375 h 338600"/>
              <a:gd name="connsiteX4" fmla="*/ 2497651 w 4145476"/>
              <a:gd name="connsiteY4" fmla="*/ 171450 h 338600"/>
              <a:gd name="connsiteX5" fmla="*/ 3183451 w 4145476"/>
              <a:gd name="connsiteY5" fmla="*/ 95250 h 338600"/>
              <a:gd name="connsiteX6" fmla="*/ 4145476 w 4145476"/>
              <a:gd name="connsiteY6" fmla="*/ 0 h 338600"/>
              <a:gd name="connsiteX0" fmla="*/ 0 w 4145476"/>
              <a:gd name="connsiteY0" fmla="*/ 321039 h 321039"/>
              <a:gd name="connsiteX1" fmla="*/ 1340044 w 4145476"/>
              <a:gd name="connsiteY1" fmla="*/ 251699 h 321039"/>
              <a:gd name="connsiteX2" fmla="*/ 1869001 w 4145476"/>
              <a:gd name="connsiteY2" fmla="*/ 304800 h 321039"/>
              <a:gd name="connsiteX3" fmla="*/ 2497651 w 4145476"/>
              <a:gd name="connsiteY3" fmla="*/ 171450 h 321039"/>
              <a:gd name="connsiteX4" fmla="*/ 3183451 w 4145476"/>
              <a:gd name="connsiteY4" fmla="*/ 95250 h 321039"/>
              <a:gd name="connsiteX5" fmla="*/ 4145476 w 4145476"/>
              <a:gd name="connsiteY5" fmla="*/ 0 h 321039"/>
              <a:gd name="connsiteX0" fmla="*/ 0 w 4145476"/>
              <a:gd name="connsiteY0" fmla="*/ 321039 h 321039"/>
              <a:gd name="connsiteX1" fmla="*/ 1340044 w 4145476"/>
              <a:gd name="connsiteY1" fmla="*/ 251699 h 321039"/>
              <a:gd name="connsiteX2" fmla="*/ 2497651 w 4145476"/>
              <a:gd name="connsiteY2" fmla="*/ 171450 h 321039"/>
              <a:gd name="connsiteX3" fmla="*/ 3183451 w 4145476"/>
              <a:gd name="connsiteY3" fmla="*/ 95250 h 321039"/>
              <a:gd name="connsiteX4" fmla="*/ 4145476 w 4145476"/>
              <a:gd name="connsiteY4" fmla="*/ 0 h 321039"/>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4308700 w 5270725"/>
              <a:gd name="connsiteY3" fmla="*/ 95250 h 297366"/>
              <a:gd name="connsiteX4" fmla="*/ 5270725 w 5270725"/>
              <a:gd name="connsiteY4"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 name="connsiteX0" fmla="*/ 0 w 5270725"/>
              <a:gd name="connsiteY0" fmla="*/ 297366 h 297366"/>
              <a:gd name="connsiteX1" fmla="*/ 2465293 w 5270725"/>
              <a:gd name="connsiteY1" fmla="*/ 251699 h 297366"/>
              <a:gd name="connsiteX2" fmla="*/ 3622900 w 5270725"/>
              <a:gd name="connsiteY2" fmla="*/ 171450 h 297366"/>
              <a:gd name="connsiteX3" fmla="*/ 5270725 w 5270725"/>
              <a:gd name="connsiteY3" fmla="*/ 0 h 297366"/>
            </a:gdLst>
            <a:ahLst/>
            <a:cxnLst>
              <a:cxn ang="0">
                <a:pos x="connsiteX0" y="connsiteY0"/>
              </a:cxn>
              <a:cxn ang="0">
                <a:pos x="connsiteX1" y="connsiteY1"/>
              </a:cxn>
              <a:cxn ang="0">
                <a:pos x="connsiteX2" y="connsiteY2"/>
              </a:cxn>
              <a:cxn ang="0">
                <a:pos x="connsiteX3" y="connsiteY3"/>
              </a:cxn>
            </a:cxnLst>
            <a:rect l="l" t="t" r="r" b="b"/>
            <a:pathLst>
              <a:path w="5270725" h="297366">
                <a:moveTo>
                  <a:pt x="0" y="297366"/>
                </a:moveTo>
                <a:cubicBezTo>
                  <a:pt x="619644" y="267628"/>
                  <a:pt x="1996599" y="251524"/>
                  <a:pt x="2465293" y="251699"/>
                </a:cubicBezTo>
                <a:lnTo>
                  <a:pt x="3622900" y="171450"/>
                </a:lnTo>
                <a:cubicBezTo>
                  <a:pt x="4090472" y="129500"/>
                  <a:pt x="4471347" y="77624"/>
                  <a:pt x="5270725" y="0"/>
                </a:cubicBezTo>
              </a:path>
            </a:pathLst>
          </a:custGeom>
          <a:noFill/>
          <a:ln w="88900" cap="sq" cmpd="dbl" algn="ctr">
            <a:solidFill>
              <a:srgbClr val="00B0F0"/>
            </a:solidFill>
            <a:prstDash val="sysDash"/>
            <a:miter lim="800000"/>
            <a:headEnd type="none" w="med" len="med"/>
            <a:tailEnd type="none"/>
          </a:ln>
          <a:effectLst/>
        </p:spPr>
        <p:txBody>
          <a:bodyPr rtlCol="0" anchor="ctr"/>
          <a:lstStyle/>
          <a:p>
            <a:pPr algn="ctr"/>
            <a:endParaRPr lang="en-US"/>
          </a:p>
        </p:txBody>
      </p:sp>
      <p:sp>
        <p:nvSpPr>
          <p:cNvPr id="6" name="TextBox 5"/>
          <p:cNvSpPr txBox="1"/>
          <p:nvPr/>
        </p:nvSpPr>
        <p:spPr>
          <a:xfrm>
            <a:off x="4046220" y="3429000"/>
            <a:ext cx="105156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120</a:t>
            </a:r>
            <a:r>
              <a:rPr lang="en-US" baseline="50000" dirty="0" smtClean="0">
                <a:solidFill>
                  <a:schemeClr val="bg1"/>
                </a:solidFill>
                <a:effectLst>
                  <a:outerShdw blurRad="38100" dist="38100" dir="2700000" algn="tl">
                    <a:srgbClr val="000000">
                      <a:alpha val="43137"/>
                    </a:srgbClr>
                  </a:outerShdw>
                </a:effectLst>
              </a:rPr>
              <a:t>o</a:t>
            </a:r>
          </a:p>
        </p:txBody>
      </p:sp>
      <p:sp>
        <p:nvSpPr>
          <p:cNvPr id="7" name="TextBox 6"/>
          <p:cNvSpPr txBox="1"/>
          <p:nvPr/>
        </p:nvSpPr>
        <p:spPr>
          <a:xfrm>
            <a:off x="5128260" y="2270760"/>
            <a:ext cx="105156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120</a:t>
            </a:r>
            <a:r>
              <a:rPr lang="en-US" baseline="50000" dirty="0" smtClean="0">
                <a:solidFill>
                  <a:schemeClr val="bg1"/>
                </a:solidFill>
                <a:effectLst>
                  <a:outerShdw blurRad="38100" dist="38100" dir="2700000" algn="tl">
                    <a:srgbClr val="000000">
                      <a:alpha val="43137"/>
                    </a:srgbClr>
                  </a:outerShdw>
                </a:effectLst>
              </a:rPr>
              <a:t>o</a:t>
            </a:r>
          </a:p>
        </p:txBody>
      </p:sp>
      <p:sp>
        <p:nvSpPr>
          <p:cNvPr id="11" name="TextBox 10"/>
          <p:cNvSpPr txBox="1"/>
          <p:nvPr/>
        </p:nvSpPr>
        <p:spPr>
          <a:xfrm>
            <a:off x="3520440" y="2240280"/>
            <a:ext cx="105156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120</a:t>
            </a:r>
            <a:r>
              <a:rPr lang="en-US" baseline="50000" dirty="0" smtClean="0">
                <a:solidFill>
                  <a:schemeClr val="bg1"/>
                </a:solidFill>
                <a:effectLst>
                  <a:outerShdw blurRad="38100" dist="38100" dir="2700000" algn="tl">
                    <a:srgbClr val="000000">
                      <a:alpha val="43137"/>
                    </a:srgbClr>
                  </a:outerShdw>
                </a:effectLst>
              </a:rPr>
              <a:t>o</a:t>
            </a:r>
          </a:p>
        </p:txBody>
      </p:sp>
      <p:sp>
        <p:nvSpPr>
          <p:cNvPr id="12" name="TextBox 11"/>
          <p:cNvSpPr txBox="1"/>
          <p:nvPr/>
        </p:nvSpPr>
        <p:spPr>
          <a:xfrm>
            <a:off x="2316480" y="4236720"/>
            <a:ext cx="451104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Ideally equally spaced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leakala 3.jpg"/>
          <p:cNvPicPr>
            <a:picLocks noChangeAspect="1"/>
          </p:cNvPicPr>
          <p:nvPr/>
        </p:nvPicPr>
        <p:blipFill>
          <a:blip r:embed="rId3"/>
          <a:stretch>
            <a:fillRect/>
          </a:stretch>
        </p:blipFill>
        <p:spPr>
          <a:xfrm>
            <a:off x="-117231" y="0"/>
            <a:ext cx="9378462" cy="6858000"/>
          </a:xfrm>
          <a:prstGeom prst="rect">
            <a:avLst/>
          </a:prstGeom>
        </p:spPr>
      </p:pic>
      <p:sp>
        <p:nvSpPr>
          <p:cNvPr id="4" name="TextBox 3"/>
          <p:cNvSpPr txBox="1"/>
          <p:nvPr/>
        </p:nvSpPr>
        <p:spPr>
          <a:xfrm rot="19630730">
            <a:off x="-42266" y="2832111"/>
            <a:ext cx="7955280" cy="523220"/>
          </a:xfrm>
          <a:prstGeom prst="rect">
            <a:avLst/>
          </a:prstGeom>
          <a:noFill/>
        </p:spPr>
        <p:txBody>
          <a:bodyPr wrap="square" rtlCol="0">
            <a:spAutoFit/>
          </a:bodyPr>
          <a:lstStyle/>
          <a:p>
            <a:pPr algn="ctr"/>
            <a:r>
              <a:rPr lang="en-US" i="1" dirty="0" smtClean="0">
                <a:solidFill>
                  <a:schemeClr val="bg1"/>
                </a:solidFill>
                <a:effectLst>
                  <a:outerShdw blurRad="38100" dist="38100" dir="2700000" algn="tl">
                    <a:srgbClr val="000000">
                      <a:alpha val="43137"/>
                    </a:srgbClr>
                  </a:outerShdw>
                </a:effectLst>
              </a:rPr>
              <a:t>Cinder cones along Haleakala’s western rift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eleakela1"/>
          <p:cNvPicPr>
            <a:picLocks noChangeAspect="1" noChangeArrowheads="1"/>
          </p:cNvPicPr>
          <p:nvPr/>
        </p:nvPicPr>
        <p:blipFill>
          <a:blip r:embed="rId3"/>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cratermap_large"/>
          <p:cNvPicPr>
            <a:picLocks noChangeAspect="1" noChangeArrowheads="1"/>
          </p:cNvPicPr>
          <p:nvPr/>
        </p:nvPicPr>
        <p:blipFill>
          <a:blip r:embed="rId3"/>
          <a:srcRect/>
          <a:stretch>
            <a:fillRect/>
          </a:stretch>
        </p:blipFill>
        <p:spPr bwMode="auto">
          <a:xfrm>
            <a:off x="0" y="228600"/>
            <a:ext cx="9144000" cy="642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leakala 4.jpg"/>
          <p:cNvPicPr>
            <a:picLocks noChangeAspect="1"/>
          </p:cNvPicPr>
          <p:nvPr/>
        </p:nvPicPr>
        <p:blipFill>
          <a:blip r:embed="rId3"/>
          <a:stretch>
            <a:fillRect/>
          </a:stretch>
        </p:blipFill>
        <p:spPr>
          <a:xfrm>
            <a:off x="-117231" y="0"/>
            <a:ext cx="9378462" cy="6858000"/>
          </a:xfrm>
          <a:prstGeom prst="rect">
            <a:avLst/>
          </a:prstGeom>
        </p:spPr>
      </p:pic>
      <p:sp>
        <p:nvSpPr>
          <p:cNvPr id="5" name="TextBox 4"/>
          <p:cNvSpPr txBox="1"/>
          <p:nvPr/>
        </p:nvSpPr>
        <p:spPr>
          <a:xfrm rot="840000">
            <a:off x="2004330" y="1949604"/>
            <a:ext cx="346653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Alkali basalt (14</a:t>
            </a:r>
            <a:r>
              <a:rPr lang="en-US" baseline="50000" dirty="0" smtClean="0">
                <a:solidFill>
                  <a:schemeClr val="bg1"/>
                </a:solidFill>
                <a:effectLst>
                  <a:outerShdw blurRad="38100" dist="38100" dir="2700000" algn="tl">
                    <a:srgbClr val="000000">
                      <a:alpha val="43137"/>
                    </a:srgbClr>
                  </a:outerShdw>
                </a:effectLst>
              </a:rPr>
              <a:t>o</a:t>
            </a:r>
            <a:r>
              <a:rPr lang="en-US" dirty="0" smtClean="0">
                <a:solidFill>
                  <a:schemeClr val="bg1"/>
                </a:solidFill>
                <a:effectLst>
                  <a:outerShdw blurRad="38100" dist="38100" dir="2700000" algn="tl">
                    <a:srgbClr val="000000">
                      <a:alpha val="43137"/>
                    </a:srgbClr>
                  </a:outerShdw>
                </a:effectLst>
              </a:rPr>
              <a:t>)</a:t>
            </a:r>
            <a:endParaRPr lang="en-US" baseline="50000"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rot="540000">
            <a:off x="5139213" y="4056193"/>
            <a:ext cx="3773259"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Tholeiitic basalt (9</a:t>
            </a:r>
            <a:r>
              <a:rPr lang="en-US" baseline="50000" dirty="0" smtClean="0">
                <a:solidFill>
                  <a:schemeClr val="bg1"/>
                </a:solidFill>
                <a:effectLst>
                  <a:outerShdw blurRad="38100" dist="38100" dir="2700000" algn="tl">
                    <a:srgbClr val="000000">
                      <a:alpha val="43137"/>
                    </a:srgbClr>
                  </a:outerShdw>
                </a:effectLst>
              </a:rPr>
              <a:t>o</a:t>
            </a:r>
            <a:r>
              <a:rPr lang="en-US" dirty="0" smtClean="0">
                <a:solidFill>
                  <a:schemeClr val="bg1"/>
                </a:solidFill>
                <a:effectLst>
                  <a:outerShdw blurRad="38100" dist="38100" dir="2700000" algn="tl">
                    <a:srgbClr val="000000">
                      <a:alpha val="43137"/>
                    </a:srgbClr>
                  </a:outerShdw>
                </a:effectLst>
              </a:rPr>
              <a:t>)</a:t>
            </a:r>
            <a:endParaRPr lang="en-US" baseline="50000" dirty="0" smtClean="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982980" y="3733800"/>
            <a:ext cx="2689860" cy="954107"/>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Haleakala’s south slope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028700" y="5762625"/>
            <a:ext cx="2787650" cy="641350"/>
          </a:xfrm>
          <a:prstGeom prst="rect">
            <a:avLst/>
          </a:prstGeom>
          <a:noFill/>
          <a:ln w="38100">
            <a:noFill/>
            <a:miter lim="800000"/>
            <a:headEnd/>
            <a:tailEnd/>
          </a:ln>
        </p:spPr>
        <p:txBody>
          <a:bodyPr wrap="none" anchor="ctr">
            <a:spAutoFit/>
          </a:bodyPr>
          <a:lstStyle/>
          <a:p>
            <a:r>
              <a:rPr lang="en-US" sz="1800">
                <a:solidFill>
                  <a:schemeClr val="tx1"/>
                </a:solidFill>
              </a:rPr>
              <a:t>Most Recent Eruption</a:t>
            </a:r>
            <a:br>
              <a:rPr lang="en-US" sz="1800">
                <a:solidFill>
                  <a:schemeClr val="tx1"/>
                </a:solidFill>
              </a:rPr>
            </a:br>
            <a:r>
              <a:rPr lang="en-US" sz="1800">
                <a:solidFill>
                  <a:schemeClr val="tx1"/>
                </a:solidFill>
              </a:rPr>
              <a:t>March 24-April 15, 1984 </a:t>
            </a:r>
            <a:endParaRPr lang="en-US" sz="1800" b="0">
              <a:solidFill>
                <a:schemeClr val="tx1"/>
              </a:solidFill>
            </a:endParaRPr>
          </a:p>
        </p:txBody>
      </p:sp>
      <p:pic>
        <p:nvPicPr>
          <p:cNvPr id="24579" name="Picture 3" descr="Map of outline of Mauna Loa Volcano"/>
          <p:cNvPicPr>
            <a:picLocks noChangeAspect="1" noChangeArrowheads="1"/>
          </p:cNvPicPr>
          <p:nvPr/>
        </p:nvPicPr>
        <p:blipFill>
          <a:blip r:embed="rId3"/>
          <a:srcRect/>
          <a:stretch>
            <a:fillRect/>
          </a:stretch>
        </p:blipFill>
        <p:spPr bwMode="auto">
          <a:xfrm>
            <a:off x="2146300" y="812800"/>
            <a:ext cx="4940300" cy="528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3/36/Kohala_volcano.jpeg"/>
          <p:cNvPicPr>
            <a:picLocks noChangeAspect="1" noChangeArrowheads="1"/>
          </p:cNvPicPr>
          <p:nvPr/>
        </p:nvPicPr>
        <p:blipFill>
          <a:blip r:embed="rId3"/>
          <a:srcRect/>
          <a:stretch>
            <a:fillRect/>
          </a:stretch>
        </p:blipFill>
        <p:spPr bwMode="auto">
          <a:xfrm>
            <a:off x="0" y="571500"/>
            <a:ext cx="9144000" cy="5715000"/>
          </a:xfrm>
          <a:prstGeom prst="rect">
            <a:avLst/>
          </a:prstGeom>
          <a:noFill/>
        </p:spPr>
      </p:pic>
      <p:pic>
        <p:nvPicPr>
          <p:cNvPr id="3" name="Picture 2" descr="Hawaii.tif"/>
          <p:cNvPicPr>
            <a:picLocks noChangeAspect="1"/>
          </p:cNvPicPr>
          <p:nvPr/>
        </p:nvPicPr>
        <p:blipFill>
          <a:blip r:embed="rId4"/>
          <a:stretch>
            <a:fillRect/>
          </a:stretch>
        </p:blipFill>
        <p:spPr>
          <a:xfrm>
            <a:off x="7014110" y="3886200"/>
            <a:ext cx="2084170" cy="2367971"/>
          </a:xfrm>
          <a:prstGeom prst="rect">
            <a:avLst/>
          </a:prstGeom>
        </p:spPr>
      </p:pic>
      <p:sp>
        <p:nvSpPr>
          <p:cNvPr id="4" name="TextBox 3"/>
          <p:cNvSpPr txBox="1"/>
          <p:nvPr/>
        </p:nvSpPr>
        <p:spPr>
          <a:xfrm>
            <a:off x="3383280" y="0"/>
            <a:ext cx="237744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Kohala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984"/>
          <a:stretch>
            <a:fillRect/>
          </a:stretch>
        </p:blipFill>
        <p:spPr bwMode="auto">
          <a:xfrm>
            <a:off x="-289560" y="-10811"/>
            <a:ext cx="9433560" cy="6868811"/>
          </a:xfrm>
          <a:prstGeom prst="rect">
            <a:avLst/>
          </a:prstGeom>
          <a:noFill/>
          <a:ln w="9525">
            <a:noFill/>
            <a:miter lim="800000"/>
            <a:headEnd/>
            <a:tailEnd/>
          </a:ln>
          <a:effectLst/>
        </p:spPr>
      </p:pic>
      <p:sp>
        <p:nvSpPr>
          <p:cNvPr id="5" name="TextBox 4"/>
          <p:cNvSpPr txBox="1"/>
          <p:nvPr/>
        </p:nvSpPr>
        <p:spPr>
          <a:xfrm>
            <a:off x="2880360" y="640080"/>
            <a:ext cx="237744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Mauna Kea</a:t>
            </a:r>
          </a:p>
        </p:txBody>
      </p:sp>
      <p:pic>
        <p:nvPicPr>
          <p:cNvPr id="7" name="Picture 6" descr="Hawaii.tif"/>
          <p:cNvPicPr>
            <a:picLocks noChangeAspect="1"/>
          </p:cNvPicPr>
          <p:nvPr/>
        </p:nvPicPr>
        <p:blipFill>
          <a:blip r:embed="rId4"/>
          <a:stretch>
            <a:fillRect/>
          </a:stretch>
        </p:blipFill>
        <p:spPr>
          <a:xfrm>
            <a:off x="7014110" y="3886200"/>
            <a:ext cx="2084170" cy="2367971"/>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t="8984"/>
          <a:stretch>
            <a:fillRect/>
          </a:stretch>
        </p:blipFill>
        <p:spPr bwMode="auto">
          <a:xfrm>
            <a:off x="-289560" y="-10811"/>
            <a:ext cx="9433560" cy="6868811"/>
          </a:xfrm>
          <a:prstGeom prst="rect">
            <a:avLst/>
          </a:prstGeom>
          <a:noFill/>
          <a:ln w="9525">
            <a:noFill/>
            <a:miter lim="800000"/>
            <a:headEnd/>
            <a:tailEnd/>
          </a:ln>
          <a:effectLst/>
        </p:spPr>
      </p:pic>
      <p:sp>
        <p:nvSpPr>
          <p:cNvPr id="5" name="TextBox 4"/>
          <p:cNvSpPr txBox="1"/>
          <p:nvPr/>
        </p:nvSpPr>
        <p:spPr>
          <a:xfrm>
            <a:off x="2880360" y="640080"/>
            <a:ext cx="237744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Mauna Kea</a:t>
            </a:r>
          </a:p>
        </p:txBody>
      </p:sp>
      <p:pic>
        <p:nvPicPr>
          <p:cNvPr id="7" name="Picture 6" descr="Hawaii.tif"/>
          <p:cNvPicPr>
            <a:picLocks noChangeAspect="1"/>
          </p:cNvPicPr>
          <p:nvPr/>
        </p:nvPicPr>
        <p:blipFill>
          <a:blip r:embed="rId4"/>
          <a:stretch>
            <a:fillRect/>
          </a:stretch>
        </p:blipFill>
        <p:spPr>
          <a:xfrm>
            <a:off x="7014110" y="3886200"/>
            <a:ext cx="2084170" cy="2367971"/>
          </a:xfrm>
          <a:prstGeom prst="rect">
            <a:avLst/>
          </a:prstGeom>
        </p:spPr>
      </p:pic>
      <p:sp>
        <p:nvSpPr>
          <p:cNvPr id="8" name="TextBox 7"/>
          <p:cNvSpPr txBox="1"/>
          <p:nvPr/>
        </p:nvSpPr>
        <p:spPr>
          <a:xfrm>
            <a:off x="3136900" y="1473200"/>
            <a:ext cx="1739900" cy="400110"/>
          </a:xfrm>
          <a:prstGeom prst="rect">
            <a:avLst/>
          </a:prstGeom>
          <a:noFill/>
        </p:spPr>
        <p:txBody>
          <a:bodyPr wrap="square" rtlCol="0">
            <a:spAutoFit/>
          </a:bodyPr>
          <a:lstStyle/>
          <a:p>
            <a:pPr algn="ctr"/>
            <a:r>
              <a:rPr lang="en-US" sz="2000" dirty="0" smtClean="0">
                <a:solidFill>
                  <a:schemeClr val="bg1"/>
                </a:solidFill>
                <a:effectLst>
                  <a:outerShdw blurRad="38100" dist="38100" dir="2700000" algn="tl">
                    <a:srgbClr val="000000">
                      <a:alpha val="43137"/>
                    </a:srgbClr>
                  </a:outerShdw>
                </a:effectLst>
              </a:rPr>
              <a:t>alkalic cap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p:cNvPicPr>
            <a:picLocks noChangeAspect="1" noChangeArrowheads="1"/>
          </p:cNvPicPr>
          <p:nvPr/>
        </p:nvPicPr>
        <p:blipFill>
          <a:blip r:embed="rId3"/>
          <a:srcRect t="8594"/>
          <a:stretch>
            <a:fillRect/>
          </a:stretch>
        </p:blipFill>
        <p:spPr bwMode="auto">
          <a:xfrm>
            <a:off x="-117231" y="0"/>
            <a:ext cx="9378462" cy="6858000"/>
          </a:xfrm>
          <a:prstGeom prst="rect">
            <a:avLst/>
          </a:prstGeom>
          <a:noFill/>
          <a:ln w="9525">
            <a:noFill/>
            <a:miter lim="800000"/>
            <a:headEnd/>
            <a:tailEnd/>
          </a:ln>
          <a:effectLst/>
        </p:spPr>
      </p:pic>
      <p:sp>
        <p:nvSpPr>
          <p:cNvPr id="3" name="TextBox 2"/>
          <p:cNvSpPr txBox="1"/>
          <p:nvPr/>
        </p:nvSpPr>
        <p:spPr>
          <a:xfrm>
            <a:off x="3637280" y="2209800"/>
            <a:ext cx="2377440" cy="523220"/>
          </a:xfrm>
          <a:prstGeom prst="rect">
            <a:avLst/>
          </a:prstGeom>
          <a:noFill/>
        </p:spPr>
        <p:txBody>
          <a:bodyPr wrap="square" rtlCol="0">
            <a:spAutoFit/>
          </a:bodyPr>
          <a:lstStyle/>
          <a:p>
            <a:pPr algn="ctr"/>
            <a:r>
              <a:rPr lang="en-US" dirty="0" smtClean="0">
                <a:solidFill>
                  <a:schemeClr val="bg1"/>
                </a:solidFill>
                <a:effectLst>
                  <a:outerShdw blurRad="38100" dist="38100" dir="2700000" algn="tl">
                    <a:srgbClr val="000000">
                      <a:alpha val="43137"/>
                    </a:srgbClr>
                  </a:outerShdw>
                </a:effectLst>
              </a:rPr>
              <a:t>Mauna Kea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wallpaperstock.net:81/hawaii-from-satellite-wallpapers_12916_1280x960.jpg"/>
          <p:cNvPicPr>
            <a:picLocks noChangeAspect="1" noChangeArrowheads="1"/>
          </p:cNvPicPr>
          <p:nvPr/>
        </p:nvPicPr>
        <p:blipFill>
          <a:blip r:embed="rId3">
            <a:lum bright="-26000" contrast="-40000"/>
          </a:blip>
          <a:srcRect/>
          <a:stretch>
            <a:fillRect/>
          </a:stretch>
        </p:blipFill>
        <p:spPr bwMode="auto">
          <a:xfrm>
            <a:off x="0" y="0"/>
            <a:ext cx="9147175" cy="6858000"/>
          </a:xfrm>
          <a:prstGeom prst="rect">
            <a:avLst/>
          </a:prstGeom>
          <a:noFill/>
          <a:ln w="9525">
            <a:noFill/>
            <a:miter lim="800000"/>
            <a:headEnd/>
            <a:tailEnd/>
          </a:ln>
        </p:spPr>
      </p:pic>
      <p:sp>
        <p:nvSpPr>
          <p:cNvPr id="4" name="TextBox 3"/>
          <p:cNvSpPr txBox="1"/>
          <p:nvPr/>
        </p:nvSpPr>
        <p:spPr>
          <a:xfrm>
            <a:off x="2381250" y="1566863"/>
            <a:ext cx="4381500" cy="3724096"/>
          </a:xfrm>
          <a:prstGeom prst="rect">
            <a:avLst/>
          </a:prstGeom>
          <a:noFill/>
        </p:spPr>
        <p:txBody>
          <a:bodyPr>
            <a:spAutoFit/>
          </a:bodyPr>
          <a:lstStyle/>
          <a:p>
            <a:pPr marL="514350" indent="-514350" algn="ctr">
              <a:defRPr/>
            </a:pPr>
            <a:r>
              <a:rPr lang="en-US" sz="4000" u="sng" dirty="0">
                <a:solidFill>
                  <a:schemeClr val="bg1"/>
                </a:solidFill>
                <a:effectLst>
                  <a:outerShdw blurRad="38100" dist="38100" dir="2700000" algn="tl">
                    <a:srgbClr val="000000">
                      <a:alpha val="43137"/>
                    </a:srgbClr>
                  </a:outerShdw>
                </a:effectLst>
              </a:rPr>
              <a:t>Lesson Overview</a:t>
            </a:r>
          </a:p>
          <a:p>
            <a:pPr marL="514350" indent="-514350" algn="ctr">
              <a:defRPr/>
            </a:pPr>
            <a:endParaRPr lang="en-US" dirty="0">
              <a:solidFill>
                <a:schemeClr val="bg1"/>
              </a:solidFill>
              <a:effectLst>
                <a:outerShdw blurRad="38100" dist="38100" dir="2700000" algn="tl">
                  <a:srgbClr val="000000">
                    <a:alpha val="43137"/>
                  </a:srgbClr>
                </a:outerShdw>
              </a:effectLst>
            </a:endParaRPr>
          </a:p>
          <a:p>
            <a:pPr marL="514350" indent="-514350" algn="ctr">
              <a:buFont typeface="+mj-lt"/>
              <a:buAutoNum type="arabicPeriod"/>
              <a:defRPr/>
            </a:pPr>
            <a:r>
              <a:rPr lang="en-US" dirty="0">
                <a:solidFill>
                  <a:schemeClr val="bg1"/>
                </a:solidFill>
                <a:effectLst>
                  <a:outerShdw blurRad="38100" dist="38100" dir="2700000" algn="tl">
                    <a:srgbClr val="000000">
                      <a:alpha val="43137"/>
                    </a:srgbClr>
                  </a:outerShdw>
                </a:effectLst>
              </a:rPr>
              <a:t>Hot Spot Theory</a:t>
            </a:r>
          </a:p>
          <a:p>
            <a:pPr marL="514350" indent="-514350" algn="ctr">
              <a:buFont typeface="+mj-lt"/>
              <a:buAutoNum type="arabicPeriod"/>
              <a:defRPr/>
            </a:pPr>
            <a:r>
              <a:rPr lang="en-US" dirty="0">
                <a:solidFill>
                  <a:schemeClr val="bg1"/>
                </a:solidFill>
                <a:effectLst>
                  <a:outerShdw blurRad="38100" dist="38100" dir="2700000" algn="tl">
                    <a:srgbClr val="000000">
                      <a:alpha val="43137"/>
                    </a:srgbClr>
                  </a:outerShdw>
                </a:effectLst>
              </a:rPr>
              <a:t>Shield Volcanoes</a:t>
            </a:r>
          </a:p>
          <a:p>
            <a:pPr marL="514350" indent="-514350" algn="ctr">
              <a:buFont typeface="+mj-lt"/>
              <a:buAutoNum type="arabicPeriod"/>
              <a:defRPr/>
            </a:pPr>
            <a:r>
              <a:rPr lang="en-US" dirty="0" smtClean="0">
                <a:solidFill>
                  <a:schemeClr val="bg1"/>
                </a:solidFill>
                <a:effectLst>
                  <a:outerShdw blurRad="38100" dist="38100" dir="2700000" algn="tl">
                    <a:srgbClr val="000000">
                      <a:alpha val="43137"/>
                    </a:srgbClr>
                  </a:outerShdw>
                </a:effectLst>
              </a:rPr>
              <a:t>Generalized Eruption</a:t>
            </a:r>
            <a:endParaRPr lang="en-US" dirty="0">
              <a:solidFill>
                <a:schemeClr val="bg1"/>
              </a:solidFill>
              <a:effectLst>
                <a:outerShdw blurRad="38100" dist="38100" dir="2700000" algn="tl">
                  <a:srgbClr val="000000">
                    <a:alpha val="43137"/>
                  </a:srgbClr>
                </a:outerShdw>
              </a:effectLst>
            </a:endParaRPr>
          </a:p>
          <a:p>
            <a:pPr marL="514350" indent="-514350" algn="ctr">
              <a:buFont typeface="+mj-lt"/>
              <a:buAutoNum type="arabicPeriod"/>
              <a:defRPr/>
            </a:pPr>
            <a:r>
              <a:rPr lang="en-US" dirty="0">
                <a:solidFill>
                  <a:schemeClr val="bg1"/>
                </a:solidFill>
                <a:effectLst>
                  <a:outerShdw blurRad="38100" dist="38100" dir="2700000" algn="tl">
                    <a:srgbClr val="000000">
                      <a:alpha val="43137"/>
                    </a:srgbClr>
                  </a:outerShdw>
                </a:effectLst>
              </a:rPr>
              <a:t>Volcanic Features</a:t>
            </a:r>
          </a:p>
          <a:p>
            <a:pPr marL="514350" indent="-514350" algn="ctr">
              <a:buFont typeface="+mj-lt"/>
              <a:buAutoNum type="arabicPeriod"/>
              <a:defRPr/>
            </a:pPr>
            <a:r>
              <a:rPr lang="en-US" dirty="0">
                <a:solidFill>
                  <a:schemeClr val="bg1"/>
                </a:solidFill>
                <a:effectLst>
                  <a:outerShdw blurRad="38100" dist="38100" dir="2700000" algn="tl">
                    <a:srgbClr val="000000">
                      <a:alpha val="43137"/>
                    </a:srgbClr>
                  </a:outerShdw>
                </a:effectLst>
              </a:rPr>
              <a:t>Chaos Theory</a:t>
            </a:r>
          </a:p>
          <a:p>
            <a:pPr marL="514350" indent="-514350">
              <a:buFont typeface="+mj-lt"/>
              <a:buAutoNum type="arabicPeriod"/>
              <a:defRPr/>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4303062_L"/>
          <p:cNvPicPr>
            <a:picLocks noChangeAspect="1" noChangeArrowheads="1"/>
          </p:cNvPicPr>
          <p:nvPr/>
        </p:nvPicPr>
        <p:blipFill>
          <a:blip r:embed="rId3"/>
          <a:srcRect/>
          <a:stretch>
            <a:fillRect/>
          </a:stretch>
        </p:blipFill>
        <p:spPr bwMode="auto">
          <a:xfrm>
            <a:off x="0" y="1371600"/>
            <a:ext cx="9144000" cy="4125913"/>
          </a:xfrm>
          <a:prstGeom prst="rect">
            <a:avLst/>
          </a:prstGeom>
          <a:noFill/>
          <a:ln w="9525">
            <a:noFill/>
            <a:miter lim="800000"/>
            <a:headEnd/>
            <a:tailEnd/>
          </a:ln>
        </p:spPr>
      </p:pic>
      <p:pic>
        <p:nvPicPr>
          <p:cNvPr id="3" name="Picture 2" descr="Hawaii.tif"/>
          <p:cNvPicPr>
            <a:picLocks noChangeAspect="1"/>
          </p:cNvPicPr>
          <p:nvPr/>
        </p:nvPicPr>
        <p:blipFill>
          <a:blip r:embed="rId4"/>
          <a:stretch>
            <a:fillRect/>
          </a:stretch>
        </p:blipFill>
        <p:spPr>
          <a:xfrm>
            <a:off x="7059830" y="3073400"/>
            <a:ext cx="2084170" cy="2367971"/>
          </a:xfrm>
          <a:prstGeom prst="rect">
            <a:avLst/>
          </a:prstGeom>
        </p:spPr>
      </p:pic>
      <p:cxnSp>
        <p:nvCxnSpPr>
          <p:cNvPr id="5" name="Straight Arrow Connector 4"/>
          <p:cNvCxnSpPr/>
          <p:nvPr/>
        </p:nvCxnSpPr>
        <p:spPr bwMode="auto">
          <a:xfrm rot="10800000">
            <a:off x="7493000" y="3975100"/>
            <a:ext cx="1473200" cy="4064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8100000" algn="tr" rotWithShape="0">
              <a:prstClr val="black">
                <a:alpha val="40000"/>
              </a:prstClr>
            </a:outerShdw>
          </a:effectLst>
        </p:spPr>
      </p:cxnSp>
      <p:sp>
        <p:nvSpPr>
          <p:cNvPr id="8" name="TextBox 7"/>
          <p:cNvSpPr txBox="1"/>
          <p:nvPr/>
        </p:nvSpPr>
        <p:spPr>
          <a:xfrm>
            <a:off x="355600" y="3848100"/>
            <a:ext cx="173990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rPr>
              <a:t>Kilauea</a:t>
            </a:r>
          </a:p>
        </p:txBody>
      </p:sp>
      <p:sp>
        <p:nvSpPr>
          <p:cNvPr id="9" name="TextBox 8"/>
          <p:cNvSpPr txBox="1"/>
          <p:nvPr/>
        </p:nvSpPr>
        <p:spPr>
          <a:xfrm>
            <a:off x="3559175" y="2362200"/>
            <a:ext cx="2025650" cy="461665"/>
          </a:xfrm>
          <a:prstGeom prst="rect">
            <a:avLst/>
          </a:prstGeom>
          <a:noFill/>
        </p:spPr>
        <p:txBody>
          <a:bodyPr wrap="square" rtlCol="0">
            <a:spAutoFit/>
          </a:bodyPr>
          <a:lstStyle/>
          <a:p>
            <a:pPr algn="ctr"/>
            <a:r>
              <a:rPr lang="en-US" sz="2400" dirty="0" err="1" smtClean="0">
                <a:solidFill>
                  <a:schemeClr val="bg1"/>
                </a:solidFill>
                <a:effectLst>
                  <a:outerShdw blurRad="38100" dist="38100" dir="2700000" algn="tl">
                    <a:srgbClr val="000000">
                      <a:alpha val="43137"/>
                    </a:srgbClr>
                  </a:outerShdw>
                </a:effectLst>
              </a:rPr>
              <a:t>Muana</a:t>
            </a:r>
            <a:r>
              <a:rPr lang="en-US" sz="2400" dirty="0" smtClean="0">
                <a:solidFill>
                  <a:schemeClr val="bg1"/>
                </a:solidFill>
                <a:effectLst>
                  <a:outerShdw blurRad="38100" dist="38100" dir="2700000" algn="tl">
                    <a:srgbClr val="000000">
                      <a:alpha val="43137"/>
                    </a:srgbClr>
                  </a:outerShdw>
                </a:effectLst>
              </a:rPr>
              <a:t> Loa</a:t>
            </a:r>
          </a:p>
        </p:txBody>
      </p:sp>
      <p:sp>
        <p:nvSpPr>
          <p:cNvPr id="10" name="TextBox 9"/>
          <p:cNvSpPr txBox="1"/>
          <p:nvPr/>
        </p:nvSpPr>
        <p:spPr>
          <a:xfrm>
            <a:off x="6807200" y="1968500"/>
            <a:ext cx="173990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rPr>
              <a:t>Hualalai</a:t>
            </a:r>
          </a:p>
        </p:txBody>
      </p:sp>
      <p:sp>
        <p:nvSpPr>
          <p:cNvPr id="11" name="TextBox 10"/>
          <p:cNvSpPr txBox="1"/>
          <p:nvPr/>
        </p:nvSpPr>
        <p:spPr>
          <a:xfrm rot="916886">
            <a:off x="7854189" y="3910142"/>
            <a:ext cx="1739900" cy="461665"/>
          </a:xfrm>
          <a:prstGeom prst="rect">
            <a:avLst/>
          </a:prstGeom>
          <a:noFill/>
        </p:spPr>
        <p:txBody>
          <a:bodyPr wrap="square" rtlCol="0">
            <a:spAutoFit/>
          </a:bodyPr>
          <a:lstStyle/>
          <a:p>
            <a:pPr algn="ctr"/>
            <a:r>
              <a:rPr lang="en-US" sz="2400" dirty="0" smtClean="0">
                <a:solidFill>
                  <a:schemeClr val="bg1"/>
                </a:solidFill>
                <a:effectLst>
                  <a:outerShdw blurRad="38100" dist="38100" dir="2700000" algn="tl">
                    <a:srgbClr val="000000">
                      <a:alpha val="43137"/>
                    </a:srgbClr>
                  </a:outerShdw>
                </a:effectLst>
              </a:rPr>
              <a:t>view</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Picture 2"/>
          <p:cNvPicPr>
            <a:picLocks noChangeAspect="1" noChangeArrowheads="1"/>
          </p:cNvPicPr>
          <p:nvPr/>
        </p:nvPicPr>
        <p:blipFill>
          <a:blip r:embed="rId3"/>
          <a:srcRect/>
          <a:stretch>
            <a:fillRect/>
          </a:stretch>
        </p:blipFill>
        <p:spPr bwMode="auto">
          <a:xfrm>
            <a:off x="-571500" y="0"/>
            <a:ext cx="10287000" cy="6858000"/>
          </a:xfrm>
          <a:prstGeom prst="rect">
            <a:avLst/>
          </a:prstGeom>
          <a:noFill/>
          <a:ln w="38100" cap="flat" cmpd="sng">
            <a:noFill/>
            <a:prstDash val="solid"/>
            <a:miter lim="800000"/>
            <a:headEnd type="none" w="med" len="med"/>
            <a:tailEnd type="none" w="med" len="med"/>
          </a:ln>
          <a:effectLst/>
        </p:spPr>
      </p:pic>
      <p:sp>
        <p:nvSpPr>
          <p:cNvPr id="3" name="TextBox 2"/>
          <p:cNvSpPr txBox="1"/>
          <p:nvPr/>
        </p:nvSpPr>
        <p:spPr>
          <a:xfrm>
            <a:off x="1752600" y="609600"/>
            <a:ext cx="1600200" cy="954107"/>
          </a:xfrm>
          <a:prstGeom prst="rect">
            <a:avLst/>
          </a:prstGeom>
          <a:noFill/>
        </p:spPr>
        <p:txBody>
          <a:bodyPr wrap="square" rtlCol="0">
            <a:spAutoFit/>
          </a:bodyPr>
          <a:lstStyle/>
          <a:p>
            <a:pPr algn="ctr"/>
            <a:r>
              <a:rPr lang="en-US" dirty="0" smtClean="0">
                <a:solidFill>
                  <a:schemeClr val="tx1"/>
                </a:solidFill>
              </a:rPr>
              <a:t>Hot Spot</a:t>
            </a:r>
            <a:endParaRPr lang="en-US" dirty="0">
              <a:solidFill>
                <a:schemeClr val="tx1"/>
              </a:solidFill>
            </a:endParaRPr>
          </a:p>
        </p:txBody>
      </p:sp>
      <p:sp>
        <p:nvSpPr>
          <p:cNvPr id="4" name="TextBox 3"/>
          <p:cNvSpPr txBox="1"/>
          <p:nvPr/>
        </p:nvSpPr>
        <p:spPr>
          <a:xfrm>
            <a:off x="5410200" y="1371600"/>
            <a:ext cx="1600200" cy="523220"/>
          </a:xfrm>
          <a:prstGeom prst="rect">
            <a:avLst/>
          </a:prstGeom>
          <a:noFill/>
        </p:spPr>
        <p:txBody>
          <a:bodyPr wrap="square" rtlCol="0">
            <a:spAutoFit/>
          </a:bodyPr>
          <a:lstStyle/>
          <a:p>
            <a:pPr algn="ctr"/>
            <a:r>
              <a:rPr lang="en-US" dirty="0" smtClean="0">
                <a:solidFill>
                  <a:schemeClr val="tx1"/>
                </a:solidFill>
              </a:rPr>
              <a:t>Theory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upload.wikimedia.org/wikipedia/commons/1/19/Hotspots.jpg"/>
          <p:cNvPicPr>
            <a:picLocks noChangeAspect="1" noChangeArrowheads="1"/>
          </p:cNvPicPr>
          <p:nvPr/>
        </p:nvPicPr>
        <p:blipFill>
          <a:blip r:embed="rId3"/>
          <a:srcRect l="10672" t="6108" r="15226" b="12450"/>
          <a:stretch>
            <a:fillRect/>
          </a:stretch>
        </p:blipFill>
        <p:spPr bwMode="auto">
          <a:xfrm>
            <a:off x="0" y="0"/>
            <a:ext cx="9144000" cy="7102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Image of a map showing the islands of Hawaii and the ages of the Hawaiian volcanoes.  Please have someone assist you with this."/>
          <p:cNvPicPr>
            <a:picLocks noChangeAspect="1" noChangeArrowheads="1"/>
          </p:cNvPicPr>
          <p:nvPr/>
        </p:nvPicPr>
        <p:blipFill>
          <a:blip r:embed="rId3"/>
          <a:srcRect/>
          <a:stretch>
            <a:fillRect/>
          </a:stretch>
        </p:blipFill>
        <p:spPr bwMode="auto">
          <a:xfrm>
            <a:off x="-26126" y="342900"/>
            <a:ext cx="9170126" cy="6172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Image of a map showing the islands of Hawaii and the ages of the Hawaiian volcanoes.  Please have someone assist you with this."/>
          <p:cNvPicPr>
            <a:picLocks noChangeAspect="1" noChangeArrowheads="1"/>
          </p:cNvPicPr>
          <p:nvPr/>
        </p:nvPicPr>
        <p:blipFill>
          <a:blip r:embed="rId3"/>
          <a:srcRect/>
          <a:stretch>
            <a:fillRect/>
          </a:stretch>
        </p:blipFill>
        <p:spPr bwMode="auto">
          <a:xfrm>
            <a:off x="-26126" y="342900"/>
            <a:ext cx="9170126" cy="6172200"/>
          </a:xfrm>
          <a:prstGeom prst="rect">
            <a:avLst/>
          </a:prstGeom>
          <a:noFill/>
        </p:spPr>
      </p:pic>
      <p:pic>
        <p:nvPicPr>
          <p:cNvPr id="264196" name="Picture 4" descr="http://www.physics.utoronto.ca/overview/history/images/wilson_1992_th.jpg"/>
          <p:cNvPicPr>
            <a:picLocks noChangeAspect="1" noChangeArrowheads="1"/>
          </p:cNvPicPr>
          <p:nvPr/>
        </p:nvPicPr>
        <p:blipFill>
          <a:blip r:embed="rId4"/>
          <a:srcRect/>
          <a:stretch>
            <a:fillRect/>
          </a:stretch>
        </p:blipFill>
        <p:spPr bwMode="auto">
          <a:xfrm>
            <a:off x="990600" y="3886200"/>
            <a:ext cx="1813932" cy="2231136"/>
          </a:xfrm>
          <a:prstGeom prst="rect">
            <a:avLst/>
          </a:prstGeom>
          <a:noFill/>
          <a:effectLst>
            <a:outerShdw blurRad="50800" dist="76200" dir="2700000" algn="tl" rotWithShape="0">
              <a:prstClr val="black">
                <a:alpha val="40000"/>
              </a:prst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ctr">
          <a:defRPr dirty="0" smtClean="0">
            <a:solidFill>
              <a:schemeClr val="bg1"/>
            </a:solidFill>
            <a:effectLst>
              <a:outerShdw blurRad="38100" dist="38100" dir="2700000" algn="tl">
                <a:srgbClr val="000000">
                  <a:alpha val="43137"/>
                </a:srgbClr>
              </a:outerShdw>
            </a:effectLst>
          </a:defRPr>
        </a:defPPr>
      </a:lstStyle>
    </a:spDef>
    <a:lnDef>
      <a:spPr bwMode="auto">
        <a:solidFill>
          <a:schemeClr val="accent1"/>
        </a:solidFill>
        <a:ln w="38100" cap="flat" cmpd="sng" algn="ctr">
          <a:solidFill>
            <a:schemeClr val="bg1"/>
          </a:solidFill>
          <a:prstDash val="solid"/>
          <a:round/>
          <a:headEnd type="none" w="med" len="med"/>
          <a:tailEnd type="arrow"/>
        </a:ln>
        <a:effectLst/>
      </a:spPr>
      <a:bodyPr/>
      <a:lstStyle/>
    </a:lnDef>
    <a:txDef>
      <a:spPr>
        <a:noFill/>
      </a:spPr>
      <a:bodyPr wrap="square" rtlCol="0">
        <a:spAutoFit/>
      </a:bodyPr>
      <a:lstStyle>
        <a:defPPr algn="ctr">
          <a:defRPr dirty="0" smtClean="0">
            <a:solidFill>
              <a:schemeClr val="bg1"/>
            </a:solidFill>
            <a:effectLst>
              <a:outerShdw blurRad="38100" dist="38100" dir="2700000" algn="tl">
                <a:srgbClr val="000000">
                  <a:alpha val="43137"/>
                </a:srgbClr>
              </a:outerShdw>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6652</TotalTime>
  <Words>2206</Words>
  <Application>Microsoft Office PowerPoint</Application>
  <PresentationFormat>On-screen Show (4:3)</PresentationFormat>
  <Paragraphs>146</Paragraphs>
  <Slides>50</Slides>
  <Notes>50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93</cp:revision>
  <dcterms:created xsi:type="dcterms:W3CDTF">2005-05-14T19:41:40Z</dcterms:created>
  <dcterms:modified xsi:type="dcterms:W3CDTF">2009-05-08T17:58:09Z</dcterms:modified>
</cp:coreProperties>
</file>